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sldIdLst>
    <p:sldId id="256" r:id="rId2"/>
    <p:sldId id="259" r:id="rId3"/>
    <p:sldId id="297" r:id="rId4"/>
    <p:sldId id="317" r:id="rId5"/>
    <p:sldId id="309" r:id="rId6"/>
    <p:sldId id="315" r:id="rId7"/>
    <p:sldId id="310" r:id="rId8"/>
    <p:sldId id="316" r:id="rId9"/>
    <p:sldId id="311" r:id="rId10"/>
    <p:sldId id="318" r:id="rId11"/>
    <p:sldId id="312" r:id="rId12"/>
    <p:sldId id="319" r:id="rId13"/>
    <p:sldId id="320" r:id="rId14"/>
    <p:sldId id="313" r:id="rId15"/>
    <p:sldId id="314" r:id="rId16"/>
    <p:sldId id="30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2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4" d="100"/>
          <a:sy n="104" d="100"/>
        </p:scale>
        <p:origin x="1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83D68-3E59-4F90-A626-650BE20EA5D3}" type="datetimeFigureOut">
              <a:rPr lang="zh-CN" altLang="en-US" smtClean="0"/>
              <a:t>2020/7/4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35863-1AFD-474D-B66D-E2700607F798}" type="slidenum">
              <a:rPr lang="zh-CN" altLang="en-US" smtClean="0"/>
              <a:t>‹#›</a:t>
            </a:fld>
            <a:endParaRPr lang="zh-CN" altLang="en-US"/>
          </a:p>
        </p:txBody>
      </p:sp>
    </p:spTree>
    <p:extLst>
      <p:ext uri="{BB962C8B-B14F-4D97-AF65-F5344CB8AC3E}">
        <p14:creationId xmlns:p14="http://schemas.microsoft.com/office/powerpoint/2010/main" val="915937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Voronoi </a:t>
            </a:r>
            <a:r>
              <a:rPr lang="zh-CN" altLang="en-US" sz="1200" dirty="0"/>
              <a:t>图及其相关的衍生图在图形学领域是一个重要的理论和实际使用的工具。普通的维诺图以及其衍生的</a:t>
            </a:r>
            <a:r>
              <a:rPr lang="en-US" altLang="zh-CN" sz="1200" dirty="0"/>
              <a:t>power</a:t>
            </a:r>
            <a:r>
              <a:rPr lang="zh-CN" altLang="en-US" sz="1200" dirty="0"/>
              <a:t>图已经具有大量的研究工作，并且都有着成熟鲁棒的算法以及开源的代码。但是其衍生的</a:t>
            </a:r>
            <a:r>
              <a:rPr lang="en-US" altLang="zh-CN" sz="1200" dirty="0" err="1"/>
              <a:t>apollonius</a:t>
            </a:r>
            <a:r>
              <a:rPr lang="zh-CN" altLang="en-US" sz="1200" dirty="0"/>
              <a:t>图的研究却相对较少。虽然二维的</a:t>
            </a:r>
            <a:r>
              <a:rPr lang="en-US" altLang="zh-CN" sz="1200" dirty="0" err="1"/>
              <a:t>apollonius</a:t>
            </a:r>
            <a:r>
              <a:rPr lang="zh-CN" altLang="en-US" sz="1200" dirty="0"/>
              <a:t>图在</a:t>
            </a:r>
            <a:r>
              <a:rPr lang="en-US" altLang="zh-CN" sz="1200" dirty="0" err="1"/>
              <a:t>cgal</a:t>
            </a:r>
            <a:r>
              <a:rPr lang="zh-CN" altLang="en-US" sz="1200" dirty="0"/>
              <a:t>中已经拥有了代码，但是三维的</a:t>
            </a:r>
            <a:r>
              <a:rPr lang="en-US" altLang="zh-CN" sz="1200" dirty="0" err="1"/>
              <a:t>apollonius</a:t>
            </a:r>
            <a:r>
              <a:rPr lang="zh-CN" altLang="en-US" sz="1200" dirty="0"/>
              <a:t>图由于其更加复杂的拓扑结构，还没有一个可实际应用的代码。</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3</a:t>
            </a:fld>
            <a:endParaRPr lang="zh-CN" altLang="en-US"/>
          </a:p>
        </p:txBody>
      </p:sp>
    </p:spTree>
    <p:extLst>
      <p:ext uri="{BB962C8B-B14F-4D97-AF65-F5344CB8AC3E}">
        <p14:creationId xmlns:p14="http://schemas.microsoft.com/office/powerpoint/2010/main" val="3897955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12</a:t>
            </a:fld>
            <a:endParaRPr lang="zh-CN" altLang="en-US"/>
          </a:p>
        </p:txBody>
      </p:sp>
    </p:spTree>
    <p:extLst>
      <p:ext uri="{BB962C8B-B14F-4D97-AF65-F5344CB8AC3E}">
        <p14:creationId xmlns:p14="http://schemas.microsoft.com/office/powerpoint/2010/main" val="3246756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13</a:t>
            </a:fld>
            <a:endParaRPr lang="zh-CN" altLang="en-US"/>
          </a:p>
        </p:txBody>
      </p:sp>
    </p:spTree>
    <p:extLst>
      <p:ext uri="{BB962C8B-B14F-4D97-AF65-F5344CB8AC3E}">
        <p14:creationId xmlns:p14="http://schemas.microsoft.com/office/powerpoint/2010/main" val="2126520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14</a:t>
            </a:fld>
            <a:endParaRPr lang="zh-CN" altLang="en-US"/>
          </a:p>
        </p:txBody>
      </p:sp>
    </p:spTree>
    <p:extLst>
      <p:ext uri="{BB962C8B-B14F-4D97-AF65-F5344CB8AC3E}">
        <p14:creationId xmlns:p14="http://schemas.microsoft.com/office/powerpoint/2010/main" val="932713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15</a:t>
            </a:fld>
            <a:endParaRPr lang="zh-CN" altLang="en-US"/>
          </a:p>
        </p:txBody>
      </p:sp>
    </p:spTree>
    <p:extLst>
      <p:ext uri="{BB962C8B-B14F-4D97-AF65-F5344CB8AC3E}">
        <p14:creationId xmlns:p14="http://schemas.microsoft.com/office/powerpoint/2010/main" val="425856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首先简单介绍一下</a:t>
            </a:r>
            <a:r>
              <a:rPr lang="en-US" altLang="zh-CN" sz="1200" dirty="0" err="1"/>
              <a:t>apollonius</a:t>
            </a:r>
            <a:r>
              <a:rPr lang="zh-CN" altLang="en-US" sz="1200" dirty="0"/>
              <a:t>图，他和</a:t>
            </a:r>
            <a:r>
              <a:rPr lang="en-US" altLang="zh-CN" sz="1200" dirty="0" err="1"/>
              <a:t>voronoi</a:t>
            </a:r>
            <a:r>
              <a:rPr lang="zh-CN" altLang="en-US" sz="1200" dirty="0"/>
              <a:t>图一样都是根据最近原则对空进行区域的划分。不同的是</a:t>
            </a:r>
            <a:r>
              <a:rPr lang="en-US" altLang="zh-CN" sz="1200" dirty="0" err="1"/>
              <a:t>apollonius</a:t>
            </a:r>
            <a:r>
              <a:rPr lang="zh-CN" altLang="en-US" sz="1200" dirty="0"/>
              <a:t>图的种子点比普通的</a:t>
            </a:r>
            <a:r>
              <a:rPr lang="en-US" altLang="zh-CN" sz="1200" dirty="0" err="1"/>
              <a:t>voronoi</a:t>
            </a:r>
            <a:r>
              <a:rPr lang="zh-CN" altLang="en-US" sz="1200" dirty="0"/>
              <a:t>图多了权重的定义。空间中任意一点到种子点的距离不再是欧式距离而是欧式距离减去种子点所对应的权重值。换句话说，也就是当种子点的权重为正时，一种子点的坐标为圆心，以权重为半径做一个圆，空间上任意一点到种子点的距离是到圆的表面的最近的距离，因此，</a:t>
            </a:r>
            <a:r>
              <a:rPr lang="en-US" altLang="zh-CN" sz="1200" dirty="0" err="1"/>
              <a:t>apollonius</a:t>
            </a:r>
            <a:r>
              <a:rPr lang="zh-CN" altLang="en-US" sz="1200" dirty="0"/>
              <a:t>图有别叫做增加权志的维诺的或者是球的维诺图。这样一个小小的变化使普通的</a:t>
            </a:r>
            <a:r>
              <a:rPr lang="en-US" altLang="zh-CN" sz="1200" dirty="0" err="1"/>
              <a:t>voronoi</a:t>
            </a:r>
            <a:r>
              <a:rPr lang="zh-CN" altLang="en-US" sz="1200" dirty="0"/>
              <a:t>图发生了很大的变化，首先其边和面不再是平面而是一个曲面结构，其拓扑结构也变得更加复杂，并且还出现了隐藏点的概念。</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4</a:t>
            </a:fld>
            <a:endParaRPr lang="zh-CN" altLang="en-US"/>
          </a:p>
        </p:txBody>
      </p:sp>
    </p:spTree>
    <p:extLst>
      <p:ext uri="{BB962C8B-B14F-4D97-AF65-F5344CB8AC3E}">
        <p14:creationId xmlns:p14="http://schemas.microsoft.com/office/powerpoint/2010/main" val="2510425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维诺图有什么用，首先第一个例子，人们经常使用</a:t>
            </a:r>
            <a:r>
              <a:rPr lang="en-US" altLang="zh-CN" sz="1200" dirty="0" err="1"/>
              <a:t>voronoi</a:t>
            </a:r>
            <a:r>
              <a:rPr lang="zh-CN" altLang="en-US" sz="1200" dirty="0"/>
              <a:t>图去进行路径规划，在这个过程中，障碍物和物体本身都被看做了一个点，但是</a:t>
            </a:r>
            <a:r>
              <a:rPr lang="zh-CN" altLang="en-US" dirty="0"/>
              <a:t>物体和障碍物本身是有大小的，如果使用普通的</a:t>
            </a:r>
            <a:r>
              <a:rPr lang="en-US" altLang="zh-CN" dirty="0" err="1"/>
              <a:t>voronoi</a:t>
            </a:r>
            <a:r>
              <a:rPr lang="zh-CN" altLang="en-US" dirty="0"/>
              <a:t>图，并不能保证物体会障碍物碰撞；</a:t>
            </a:r>
            <a:endParaRPr lang="en-US" altLang="zh-CN" dirty="0"/>
          </a:p>
          <a:p>
            <a:r>
              <a:rPr lang="zh-CN" altLang="en-US" dirty="0"/>
              <a:t>而，维诺图我们提到他的距离度量是到球或者圆的边面的距离，因此如果我们把障碍物的外接圆半径作为权重计算</a:t>
            </a:r>
            <a:r>
              <a:rPr lang="en-US" altLang="zh-CN" dirty="0"/>
              <a:t>Apollo</a:t>
            </a:r>
            <a:r>
              <a:rPr lang="zh-CN" altLang="en-US" dirty="0"/>
              <a:t>图，当路径上存在里距离值为负数的情况时，说明这条路径会发生碰撞。</a:t>
            </a:r>
          </a:p>
        </p:txBody>
      </p:sp>
      <p:sp>
        <p:nvSpPr>
          <p:cNvPr id="4" name="灯片编号占位符 3"/>
          <p:cNvSpPr>
            <a:spLocks noGrp="1"/>
          </p:cNvSpPr>
          <p:nvPr>
            <p:ph type="sldNum" sz="quarter" idx="5"/>
          </p:nvPr>
        </p:nvSpPr>
        <p:spPr/>
        <p:txBody>
          <a:bodyPr/>
          <a:lstStyle/>
          <a:p>
            <a:fld id="{9DA35863-1AFD-474D-B66D-E2700607F798}" type="slidenum">
              <a:rPr lang="zh-CN" altLang="en-US" smtClean="0"/>
              <a:t>5</a:t>
            </a:fld>
            <a:endParaRPr lang="zh-CN" altLang="en-US"/>
          </a:p>
        </p:txBody>
      </p:sp>
    </p:spTree>
    <p:extLst>
      <p:ext uri="{BB962C8B-B14F-4D97-AF65-F5344CB8AC3E}">
        <p14:creationId xmlns:p14="http://schemas.microsoft.com/office/powerpoint/2010/main" val="186425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zh-CN" altLang="en-US" sz="1200" dirty="0"/>
              <a:t>第二个应用是点云的</a:t>
            </a:r>
            <a:r>
              <a:rPr lang="en-US" altLang="zh-CN" sz="1200" dirty="0"/>
              <a:t>mesh</a:t>
            </a:r>
            <a:r>
              <a:rPr lang="zh-CN" altLang="en-US" sz="1200" dirty="0"/>
              <a:t>表面重建。</a:t>
            </a:r>
            <a:r>
              <a:rPr lang="en-US" altLang="zh-CN" dirty="0"/>
              <a:t>Power crust</a:t>
            </a:r>
            <a:r>
              <a:rPr lang="zh-CN" altLang="en-US" dirty="0"/>
              <a:t>是点云重建的一个比较经典的算法，由于</a:t>
            </a:r>
            <a:r>
              <a:rPr lang="en-US" altLang="zh-CN" dirty="0"/>
              <a:t>power</a:t>
            </a:r>
            <a:r>
              <a:rPr lang="zh-CN" altLang="en-US" dirty="0"/>
              <a:t>图本身的原因，当采样点较为稀少时，很多细节不能完美的体现出来。</a:t>
            </a:r>
            <a:r>
              <a:rPr lang="en-US" altLang="zh-CN" dirty="0"/>
              <a:t>Apollonius</a:t>
            </a:r>
            <a:r>
              <a:rPr lang="zh-CN" altLang="en-US" dirty="0"/>
              <a:t>图的面是曲面的性质，应该可以更好的重建曲面。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6</a:t>
            </a:fld>
            <a:endParaRPr lang="zh-CN" altLang="en-US"/>
          </a:p>
        </p:txBody>
      </p:sp>
    </p:spTree>
    <p:extLst>
      <p:ext uri="{BB962C8B-B14F-4D97-AF65-F5344CB8AC3E}">
        <p14:creationId xmlns:p14="http://schemas.microsoft.com/office/powerpoint/2010/main" val="279881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汉阳大学的</a:t>
            </a:r>
            <a:r>
              <a:rPr lang="en-US" altLang="zh-CN" sz="1200" dirty="0" err="1"/>
              <a:t>kim</a:t>
            </a:r>
            <a:r>
              <a:rPr lang="zh-CN" altLang="en-US" sz="1200" dirty="0"/>
              <a:t>和他的合作者关于三维的</a:t>
            </a:r>
            <a:r>
              <a:rPr lang="en-US" altLang="zh-CN" sz="1200" dirty="0" err="1"/>
              <a:t>apollonius</a:t>
            </a:r>
            <a:r>
              <a:rPr lang="zh-CN" altLang="en-US" sz="1200" dirty="0"/>
              <a:t>图提出了两个算法，第一个是</a:t>
            </a:r>
            <a:r>
              <a:rPr lang="en-US" altLang="zh-CN" dirty="0">
                <a:latin typeface="Calibri" panose="020F0502020204030204" pitchFamily="34" charset="0"/>
                <a:cs typeface="Calibri" panose="020F0502020204030204" pitchFamily="34" charset="0"/>
              </a:rPr>
              <a:t>Edge</a:t>
            </a:r>
            <a:r>
              <a:rPr lang="en-US" altLang="zh-CN" sz="1200" dirty="0">
                <a:latin typeface="Calibri" panose="020F0502020204030204" pitchFamily="34" charset="0"/>
                <a:cs typeface="Calibri" panose="020F0502020204030204" pitchFamily="34" charset="0"/>
              </a:rPr>
              <a:t>-tracing algorithm </a:t>
            </a:r>
            <a:r>
              <a:rPr lang="zh-CN" altLang="en-US" sz="1200" dirty="0">
                <a:latin typeface="Calibri" panose="020F0502020204030204" pitchFamily="34" charset="0"/>
                <a:cs typeface="Calibri" panose="020F0502020204030204" pitchFamily="34" charset="0"/>
              </a:rPr>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7</a:t>
            </a:fld>
            <a:endParaRPr lang="zh-CN" altLang="en-US"/>
          </a:p>
        </p:txBody>
      </p:sp>
    </p:spTree>
    <p:extLst>
      <p:ext uri="{BB962C8B-B14F-4D97-AF65-F5344CB8AC3E}">
        <p14:creationId xmlns:p14="http://schemas.microsoft.com/office/powerpoint/2010/main" val="60305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8</a:t>
            </a:fld>
            <a:endParaRPr lang="zh-CN" altLang="en-US"/>
          </a:p>
        </p:txBody>
      </p:sp>
    </p:spTree>
    <p:extLst>
      <p:ext uri="{BB962C8B-B14F-4D97-AF65-F5344CB8AC3E}">
        <p14:creationId xmlns:p14="http://schemas.microsoft.com/office/powerpoint/2010/main" val="431297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如何快速的找到所有</a:t>
            </a:r>
            <a:r>
              <a:rPr lang="en-US" altLang="zh-CN" sz="1200" dirty="0" err="1"/>
              <a:t>apollonius</a:t>
            </a:r>
            <a:r>
              <a:rPr lang="zh-CN" altLang="en-US" sz="1200" dirty="0"/>
              <a:t>图的顶点，相同的额种子点会生成几个顶点</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9</a:t>
            </a:fld>
            <a:endParaRPr lang="zh-CN" altLang="en-US"/>
          </a:p>
        </p:txBody>
      </p:sp>
    </p:spTree>
    <p:extLst>
      <p:ext uri="{BB962C8B-B14F-4D97-AF65-F5344CB8AC3E}">
        <p14:creationId xmlns:p14="http://schemas.microsoft.com/office/powerpoint/2010/main" val="1794173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10</a:t>
            </a:fld>
            <a:endParaRPr lang="zh-CN" altLang="en-US"/>
          </a:p>
        </p:txBody>
      </p:sp>
    </p:spTree>
    <p:extLst>
      <p:ext uri="{BB962C8B-B14F-4D97-AF65-F5344CB8AC3E}">
        <p14:creationId xmlns:p14="http://schemas.microsoft.com/office/powerpoint/2010/main" val="1810468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a:t>
            </a:r>
            <a:r>
              <a:rPr lang="zh-CN" altLang="en-US" sz="1200" dirty="0"/>
              <a:t>为什么在点云场景下做</a:t>
            </a:r>
            <a:r>
              <a:rPr lang="en-US" altLang="zh-CN" sz="1200" dirty="0"/>
              <a:t>?</a:t>
            </a:r>
            <a:endParaRPr lang="zh-CN" altLang="en-US" dirty="0"/>
          </a:p>
        </p:txBody>
      </p:sp>
      <p:sp>
        <p:nvSpPr>
          <p:cNvPr id="4" name="灯片编号占位符 3"/>
          <p:cNvSpPr>
            <a:spLocks noGrp="1"/>
          </p:cNvSpPr>
          <p:nvPr>
            <p:ph type="sldNum" sz="quarter" idx="5"/>
          </p:nvPr>
        </p:nvSpPr>
        <p:spPr/>
        <p:txBody>
          <a:bodyPr/>
          <a:lstStyle/>
          <a:p>
            <a:fld id="{9DA35863-1AFD-474D-B66D-E2700607F798}" type="slidenum">
              <a:rPr lang="zh-CN" altLang="en-US" smtClean="0"/>
              <a:t>11</a:t>
            </a:fld>
            <a:endParaRPr lang="zh-CN" altLang="en-US"/>
          </a:p>
        </p:txBody>
      </p:sp>
    </p:spTree>
    <p:extLst>
      <p:ext uri="{BB962C8B-B14F-4D97-AF65-F5344CB8AC3E}">
        <p14:creationId xmlns:p14="http://schemas.microsoft.com/office/powerpoint/2010/main" val="361087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C97852-EADD-4552-B7AC-36E6C65F95E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4EF857-C230-4684-8334-5C81B5F59E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C373169-593B-4B61-A8B3-EA81D7C1D733}"/>
              </a:ext>
            </a:extLst>
          </p:cNvPr>
          <p:cNvSpPr>
            <a:spLocks noGrp="1"/>
          </p:cNvSpPr>
          <p:nvPr>
            <p:ph type="dt" sz="half" idx="10"/>
          </p:nvPr>
        </p:nvSpPr>
        <p:spPr/>
        <p:txBody>
          <a:bodyPr/>
          <a:lstStyle/>
          <a:p>
            <a:fld id="{1EC74BE9-E856-4CCA-A6D8-773CF2A7EC33}" type="datetime1">
              <a:rPr lang="zh-CN" altLang="en-US" smtClean="0"/>
              <a:t>2020/7/4</a:t>
            </a:fld>
            <a:endParaRPr lang="zh-CN" altLang="en-US"/>
          </a:p>
        </p:txBody>
      </p:sp>
      <p:sp>
        <p:nvSpPr>
          <p:cNvPr id="5" name="页脚占位符 4">
            <a:extLst>
              <a:ext uri="{FF2B5EF4-FFF2-40B4-BE49-F238E27FC236}">
                <a16:creationId xmlns:a16="http://schemas.microsoft.com/office/drawing/2014/main" id="{443901F4-CC5A-45BD-91CD-BC894E0F155D}"/>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4B7F441F-9C4D-4B67-9DF6-058550800B45}"/>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875514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F2AD9-E3A3-4E18-82EE-C4AED0ACD4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691B6A2-E714-41BE-9D5C-E141AD62210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3A9B53-8009-4EA7-A66E-4A3AF79BA8B3}"/>
              </a:ext>
            </a:extLst>
          </p:cNvPr>
          <p:cNvSpPr>
            <a:spLocks noGrp="1"/>
          </p:cNvSpPr>
          <p:nvPr>
            <p:ph type="dt" sz="half" idx="10"/>
          </p:nvPr>
        </p:nvSpPr>
        <p:spPr/>
        <p:txBody>
          <a:bodyPr/>
          <a:lstStyle/>
          <a:p>
            <a:fld id="{1ABA71FA-81EF-4169-911F-8E032B5343CE}" type="datetime1">
              <a:rPr lang="zh-CN" altLang="en-US" smtClean="0"/>
              <a:t>2020/7/4</a:t>
            </a:fld>
            <a:endParaRPr lang="zh-CN" altLang="en-US"/>
          </a:p>
        </p:txBody>
      </p:sp>
      <p:sp>
        <p:nvSpPr>
          <p:cNvPr id="5" name="页脚占位符 4">
            <a:extLst>
              <a:ext uri="{FF2B5EF4-FFF2-40B4-BE49-F238E27FC236}">
                <a16:creationId xmlns:a16="http://schemas.microsoft.com/office/drawing/2014/main" id="{20946783-56B2-46FB-B271-8CA7D82ABD96}"/>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5C37E77C-CD4A-4F86-9622-37A3EDCC4FC3}"/>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332684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730FC3-167C-4B83-B63B-8937076E142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9531BC6-5F24-4613-9CF1-0583CE1F8A1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6C09A3-7AAD-44FD-B290-2461659D65B8}"/>
              </a:ext>
            </a:extLst>
          </p:cNvPr>
          <p:cNvSpPr>
            <a:spLocks noGrp="1"/>
          </p:cNvSpPr>
          <p:nvPr>
            <p:ph type="dt" sz="half" idx="10"/>
          </p:nvPr>
        </p:nvSpPr>
        <p:spPr/>
        <p:txBody>
          <a:bodyPr/>
          <a:lstStyle/>
          <a:p>
            <a:fld id="{F02994F0-DD3C-49B7-8F9D-B6C7A575128A}" type="datetime1">
              <a:rPr lang="zh-CN" altLang="en-US" smtClean="0"/>
              <a:t>2020/7/4</a:t>
            </a:fld>
            <a:endParaRPr lang="zh-CN" altLang="en-US"/>
          </a:p>
        </p:txBody>
      </p:sp>
      <p:sp>
        <p:nvSpPr>
          <p:cNvPr id="5" name="页脚占位符 4">
            <a:extLst>
              <a:ext uri="{FF2B5EF4-FFF2-40B4-BE49-F238E27FC236}">
                <a16:creationId xmlns:a16="http://schemas.microsoft.com/office/drawing/2014/main" id="{D0325CF8-076A-4631-B287-1B1DC0AC03DF}"/>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4C71FF42-7902-4CD6-A163-52121F2D5C6E}"/>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397721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81F95-CF46-476A-96A0-8E4CF5FB0C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5A11E93-88C8-4538-905D-8D3538CF59A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B812C0F-630C-4833-8627-667D8B22E527}"/>
              </a:ext>
            </a:extLst>
          </p:cNvPr>
          <p:cNvSpPr>
            <a:spLocks noGrp="1"/>
          </p:cNvSpPr>
          <p:nvPr>
            <p:ph type="dt" sz="half" idx="10"/>
          </p:nvPr>
        </p:nvSpPr>
        <p:spPr/>
        <p:txBody>
          <a:bodyPr/>
          <a:lstStyle/>
          <a:p>
            <a:fld id="{885116EE-9D5E-4A7A-9D56-91DC72A70D5B}" type="datetime1">
              <a:rPr lang="zh-CN" altLang="en-US" smtClean="0"/>
              <a:t>2020/7/4</a:t>
            </a:fld>
            <a:endParaRPr lang="zh-CN" altLang="en-US"/>
          </a:p>
        </p:txBody>
      </p:sp>
      <p:sp>
        <p:nvSpPr>
          <p:cNvPr id="5" name="页脚占位符 4">
            <a:extLst>
              <a:ext uri="{FF2B5EF4-FFF2-40B4-BE49-F238E27FC236}">
                <a16:creationId xmlns:a16="http://schemas.microsoft.com/office/drawing/2014/main" id="{2148F454-0B5C-4F51-BCB4-144683B60EDE}"/>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6E46A592-1801-47F0-BFCD-B52FD85AC0D4}"/>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558629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7AF5C7-4091-4A07-998F-178193E425F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6CAACD0-0794-4D4D-AF3E-AEE2BF9CD0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AC94B51-0C61-44B6-BD45-8E59E0E13634}"/>
              </a:ext>
            </a:extLst>
          </p:cNvPr>
          <p:cNvSpPr>
            <a:spLocks noGrp="1"/>
          </p:cNvSpPr>
          <p:nvPr>
            <p:ph type="dt" sz="half" idx="10"/>
          </p:nvPr>
        </p:nvSpPr>
        <p:spPr/>
        <p:txBody>
          <a:bodyPr/>
          <a:lstStyle/>
          <a:p>
            <a:fld id="{697EE0CA-90B2-4C8C-B150-D3CBB35A0459}" type="datetime1">
              <a:rPr lang="zh-CN" altLang="en-US" smtClean="0"/>
              <a:t>2020/7/4</a:t>
            </a:fld>
            <a:endParaRPr lang="zh-CN" altLang="en-US"/>
          </a:p>
        </p:txBody>
      </p:sp>
      <p:sp>
        <p:nvSpPr>
          <p:cNvPr id="5" name="页脚占位符 4">
            <a:extLst>
              <a:ext uri="{FF2B5EF4-FFF2-40B4-BE49-F238E27FC236}">
                <a16:creationId xmlns:a16="http://schemas.microsoft.com/office/drawing/2014/main" id="{4046CCCF-2DB3-4C4A-BD0B-9C899BBBD14A}"/>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80C6EC6C-3247-46BD-91D2-0B9FBD71A547}"/>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36193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8CD9D7-3225-4DC4-BF00-28BC6062661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EC709F-EBA0-42AF-BF8D-CC635671D8E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4FF4E9E9-1648-4865-ADC0-9B072F52A3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86F7346-FB04-4A5C-BEB6-A6F1179153EA}"/>
              </a:ext>
            </a:extLst>
          </p:cNvPr>
          <p:cNvSpPr>
            <a:spLocks noGrp="1"/>
          </p:cNvSpPr>
          <p:nvPr>
            <p:ph type="dt" sz="half" idx="10"/>
          </p:nvPr>
        </p:nvSpPr>
        <p:spPr/>
        <p:txBody>
          <a:bodyPr/>
          <a:lstStyle/>
          <a:p>
            <a:fld id="{3AA75F2D-AC23-43EF-B158-AA3D653BF96F}" type="datetime1">
              <a:rPr lang="zh-CN" altLang="en-US" smtClean="0"/>
              <a:t>2020/7/4</a:t>
            </a:fld>
            <a:endParaRPr lang="zh-CN" altLang="en-US"/>
          </a:p>
        </p:txBody>
      </p:sp>
      <p:sp>
        <p:nvSpPr>
          <p:cNvPr id="6" name="页脚占位符 5">
            <a:extLst>
              <a:ext uri="{FF2B5EF4-FFF2-40B4-BE49-F238E27FC236}">
                <a16:creationId xmlns:a16="http://schemas.microsoft.com/office/drawing/2014/main" id="{83926DE4-F84F-417E-99AA-AE239E1A8B03}"/>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7" name="灯片编号占位符 6">
            <a:extLst>
              <a:ext uri="{FF2B5EF4-FFF2-40B4-BE49-F238E27FC236}">
                <a16:creationId xmlns:a16="http://schemas.microsoft.com/office/drawing/2014/main" id="{6E81FF08-DFAE-4C20-943A-D61B1E62691C}"/>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2031585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C83DF7-FD99-43CC-99F1-D922570D84E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8B7A758-5CF8-4554-AE05-9483321B33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381B717-C4E0-4418-9461-3B7F82098A1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626EC9-68D3-4CCF-AAED-7DB459C9F9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E65150B-F8A8-40EF-9760-36E5B400DCF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6D40E00-0B55-4156-AAA1-DB0985D0F4F7}"/>
              </a:ext>
            </a:extLst>
          </p:cNvPr>
          <p:cNvSpPr>
            <a:spLocks noGrp="1"/>
          </p:cNvSpPr>
          <p:nvPr>
            <p:ph type="dt" sz="half" idx="10"/>
          </p:nvPr>
        </p:nvSpPr>
        <p:spPr/>
        <p:txBody>
          <a:bodyPr/>
          <a:lstStyle/>
          <a:p>
            <a:fld id="{DC48F1E3-9B90-423D-8F9F-0935E1E193E4}" type="datetime1">
              <a:rPr lang="zh-CN" altLang="en-US" smtClean="0"/>
              <a:t>2020/7/4</a:t>
            </a:fld>
            <a:endParaRPr lang="zh-CN" altLang="en-US"/>
          </a:p>
        </p:txBody>
      </p:sp>
      <p:sp>
        <p:nvSpPr>
          <p:cNvPr id="8" name="页脚占位符 7">
            <a:extLst>
              <a:ext uri="{FF2B5EF4-FFF2-40B4-BE49-F238E27FC236}">
                <a16:creationId xmlns:a16="http://schemas.microsoft.com/office/drawing/2014/main" id="{7AC40F74-C517-40B3-BF24-D78F17DBA499}"/>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9" name="灯片编号占位符 8">
            <a:extLst>
              <a:ext uri="{FF2B5EF4-FFF2-40B4-BE49-F238E27FC236}">
                <a16:creationId xmlns:a16="http://schemas.microsoft.com/office/drawing/2014/main" id="{143F8FFB-C13F-4D03-87F3-4F457252B5ED}"/>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583906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54CCCA-B12E-4121-A0BE-7CA6206A5E4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25AE0D7-C2EC-4E91-B5E8-70B6836F8AE7}"/>
              </a:ext>
            </a:extLst>
          </p:cNvPr>
          <p:cNvSpPr>
            <a:spLocks noGrp="1"/>
          </p:cNvSpPr>
          <p:nvPr>
            <p:ph type="dt" sz="half" idx="10"/>
          </p:nvPr>
        </p:nvSpPr>
        <p:spPr/>
        <p:txBody>
          <a:bodyPr/>
          <a:lstStyle/>
          <a:p>
            <a:fld id="{A71D31B7-AE8D-4C43-9EDF-6590A726B66D}" type="datetime1">
              <a:rPr lang="zh-CN" altLang="en-US" smtClean="0"/>
              <a:t>2020/7/4</a:t>
            </a:fld>
            <a:endParaRPr lang="zh-CN" altLang="en-US"/>
          </a:p>
        </p:txBody>
      </p:sp>
      <p:sp>
        <p:nvSpPr>
          <p:cNvPr id="4" name="页脚占位符 3">
            <a:extLst>
              <a:ext uri="{FF2B5EF4-FFF2-40B4-BE49-F238E27FC236}">
                <a16:creationId xmlns:a16="http://schemas.microsoft.com/office/drawing/2014/main" id="{14AB7DC5-A0E7-4D3E-868E-46E55F9C7B03}"/>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5" name="灯片编号占位符 4">
            <a:extLst>
              <a:ext uri="{FF2B5EF4-FFF2-40B4-BE49-F238E27FC236}">
                <a16:creationId xmlns:a16="http://schemas.microsoft.com/office/drawing/2014/main" id="{681DA1BB-8BCD-4579-B320-235FCA030955}"/>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2524520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9A06190-FA17-4B47-A1C4-CAA8A27CF464}"/>
              </a:ext>
            </a:extLst>
          </p:cNvPr>
          <p:cNvSpPr>
            <a:spLocks noGrp="1"/>
          </p:cNvSpPr>
          <p:nvPr>
            <p:ph type="dt" sz="half" idx="10"/>
          </p:nvPr>
        </p:nvSpPr>
        <p:spPr/>
        <p:txBody>
          <a:bodyPr/>
          <a:lstStyle/>
          <a:p>
            <a:fld id="{AE79FDFB-BAE6-41B6-92A6-D27FDAAF509F}" type="datetime1">
              <a:rPr lang="zh-CN" altLang="en-US" smtClean="0"/>
              <a:t>2020/7/4</a:t>
            </a:fld>
            <a:endParaRPr lang="zh-CN" altLang="en-US"/>
          </a:p>
        </p:txBody>
      </p:sp>
      <p:sp>
        <p:nvSpPr>
          <p:cNvPr id="3" name="页脚占位符 2">
            <a:extLst>
              <a:ext uri="{FF2B5EF4-FFF2-40B4-BE49-F238E27FC236}">
                <a16:creationId xmlns:a16="http://schemas.microsoft.com/office/drawing/2014/main" id="{BDA57FA8-30E2-4ECE-9ECF-31547946D24E}"/>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72B3D21B-B14A-45D6-9B44-052A45911B3F}"/>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76398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FF393-0305-4A02-A639-74C5F2EA39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001351D-5E01-4FDF-8208-CB398A3CF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7533162-7ECD-4F8A-83F5-64EB8574FF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26FC4C5-1634-4C73-AE51-F5F410B26B50}"/>
              </a:ext>
            </a:extLst>
          </p:cNvPr>
          <p:cNvSpPr>
            <a:spLocks noGrp="1"/>
          </p:cNvSpPr>
          <p:nvPr>
            <p:ph type="dt" sz="half" idx="10"/>
          </p:nvPr>
        </p:nvSpPr>
        <p:spPr/>
        <p:txBody>
          <a:bodyPr/>
          <a:lstStyle/>
          <a:p>
            <a:fld id="{2304FA8E-E298-40C3-9497-63776682E22D}" type="datetime1">
              <a:rPr lang="zh-CN" altLang="en-US" smtClean="0"/>
              <a:t>2020/7/4</a:t>
            </a:fld>
            <a:endParaRPr lang="zh-CN" altLang="en-US"/>
          </a:p>
        </p:txBody>
      </p:sp>
      <p:sp>
        <p:nvSpPr>
          <p:cNvPr id="6" name="页脚占位符 5">
            <a:extLst>
              <a:ext uri="{FF2B5EF4-FFF2-40B4-BE49-F238E27FC236}">
                <a16:creationId xmlns:a16="http://schemas.microsoft.com/office/drawing/2014/main" id="{AA8C9690-07CA-43B1-9021-C36D6B199BF9}"/>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7" name="灯片编号占位符 6">
            <a:extLst>
              <a:ext uri="{FF2B5EF4-FFF2-40B4-BE49-F238E27FC236}">
                <a16:creationId xmlns:a16="http://schemas.microsoft.com/office/drawing/2014/main" id="{2356C34F-D93C-48AD-9BEA-D209C41F8B47}"/>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143781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3F293C-722F-44FF-9916-FE307D239BF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21B21A-64B2-4080-B9EB-55ABA83017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8BCC401-33F0-45EE-8747-1793954C1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ED97226-54B3-444D-8D73-B59BA2C7AEFE}"/>
              </a:ext>
            </a:extLst>
          </p:cNvPr>
          <p:cNvSpPr>
            <a:spLocks noGrp="1"/>
          </p:cNvSpPr>
          <p:nvPr>
            <p:ph type="dt" sz="half" idx="10"/>
          </p:nvPr>
        </p:nvSpPr>
        <p:spPr/>
        <p:txBody>
          <a:bodyPr/>
          <a:lstStyle/>
          <a:p>
            <a:fld id="{E0246434-3131-469C-B1C0-9140C20F9718}" type="datetime1">
              <a:rPr lang="zh-CN" altLang="en-US" smtClean="0"/>
              <a:t>2020/7/4</a:t>
            </a:fld>
            <a:endParaRPr lang="zh-CN" altLang="en-US"/>
          </a:p>
        </p:txBody>
      </p:sp>
      <p:sp>
        <p:nvSpPr>
          <p:cNvPr id="6" name="页脚占位符 5">
            <a:extLst>
              <a:ext uri="{FF2B5EF4-FFF2-40B4-BE49-F238E27FC236}">
                <a16:creationId xmlns:a16="http://schemas.microsoft.com/office/drawing/2014/main" id="{B3B59245-C7AD-452F-8DA4-5EB46EA06A82}"/>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7" name="灯片编号占位符 6">
            <a:extLst>
              <a:ext uri="{FF2B5EF4-FFF2-40B4-BE49-F238E27FC236}">
                <a16:creationId xmlns:a16="http://schemas.microsoft.com/office/drawing/2014/main" id="{CD07F270-0CED-4E42-8E49-1098A124A318}"/>
              </a:ext>
            </a:extLst>
          </p:cNvPr>
          <p:cNvSpPr>
            <a:spLocks noGrp="1"/>
          </p:cNvSpPr>
          <p:nvPr>
            <p:ph type="sldNum" sz="quarter" idx="12"/>
          </p:nvPr>
        </p:nvSpPr>
        <p:spPr/>
        <p:txBody>
          <a:body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3883913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E1D07E-EDEB-4A41-96B8-31D9E661D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E3B3EC3-1BDA-42D3-80F5-CE734E4495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2EA2D2-C8C2-4EA6-BD37-283C0AD500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B5BC7-6280-4E19-9FCB-ABBB9E4B2911}" type="datetime1">
              <a:rPr lang="zh-CN" altLang="en-US" smtClean="0"/>
              <a:t>2020/7/4</a:t>
            </a:fld>
            <a:endParaRPr lang="zh-CN" altLang="en-US"/>
          </a:p>
        </p:txBody>
      </p:sp>
      <p:sp>
        <p:nvSpPr>
          <p:cNvPr id="5" name="页脚占位符 4">
            <a:extLst>
              <a:ext uri="{FF2B5EF4-FFF2-40B4-BE49-F238E27FC236}">
                <a16:creationId xmlns:a16="http://schemas.microsoft.com/office/drawing/2014/main" id="{E3741A01-A4A7-47B9-9A92-74ACDCA5E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山东大学计算机学院交叉研究中心（</a:t>
            </a:r>
            <a:r>
              <a:rPr lang="en-US" altLang="zh-CN"/>
              <a:t>IRC</a:t>
            </a:r>
            <a:r>
              <a:rPr lang="zh-CN" altLang="en-US"/>
              <a:t>）</a:t>
            </a:r>
          </a:p>
        </p:txBody>
      </p:sp>
      <p:sp>
        <p:nvSpPr>
          <p:cNvPr id="6" name="灯片编号占位符 5">
            <a:extLst>
              <a:ext uri="{FF2B5EF4-FFF2-40B4-BE49-F238E27FC236}">
                <a16:creationId xmlns:a16="http://schemas.microsoft.com/office/drawing/2014/main" id="{93358079-0AA2-45AA-B368-D654365FEF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FC60B1-B23A-446E-BCBA-080D485AE75B}" type="slidenum">
              <a:rPr lang="zh-CN" altLang="en-US" smtClean="0"/>
              <a:t>‹#›</a:t>
            </a:fld>
            <a:endParaRPr lang="zh-CN" altLang="en-US"/>
          </a:p>
        </p:txBody>
      </p:sp>
    </p:spTree>
    <p:extLst>
      <p:ext uri="{BB962C8B-B14F-4D97-AF65-F5344CB8AC3E}">
        <p14:creationId xmlns:p14="http://schemas.microsoft.com/office/powerpoint/2010/main" val="346282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530584-26BA-4433-BBEC-428194751CE9}"/>
              </a:ext>
            </a:extLst>
          </p:cNvPr>
          <p:cNvSpPr>
            <a:spLocks noGrp="1"/>
          </p:cNvSpPr>
          <p:nvPr>
            <p:ph type="ctrTitle"/>
          </p:nvPr>
        </p:nvSpPr>
        <p:spPr>
          <a:xfrm>
            <a:off x="2145735" y="2574963"/>
            <a:ext cx="8097223" cy="1288326"/>
          </a:xfrm>
        </p:spPr>
        <p:txBody>
          <a:bodyPr>
            <a:noAutofit/>
          </a:bodyPr>
          <a:lstStyle/>
          <a:p>
            <a:r>
              <a:rPr lang="zh-CN" altLang="en-US" sz="4000" b="1" dirty="0"/>
              <a:t>三维</a:t>
            </a:r>
            <a:r>
              <a:rPr lang="en-US" altLang="zh-CN" sz="4000" b="1" dirty="0"/>
              <a:t>Apollonius</a:t>
            </a:r>
            <a:r>
              <a:rPr lang="zh-CN" altLang="en-US" sz="4000" b="1" dirty="0"/>
              <a:t>图的快速计算与应用</a:t>
            </a:r>
          </a:p>
        </p:txBody>
      </p:sp>
      <p:sp>
        <p:nvSpPr>
          <p:cNvPr id="3" name="副标题 2">
            <a:extLst>
              <a:ext uri="{FF2B5EF4-FFF2-40B4-BE49-F238E27FC236}">
                <a16:creationId xmlns:a16="http://schemas.microsoft.com/office/drawing/2014/main" id="{40F75A0A-5BE8-4FCC-B123-D03F99ABF156}"/>
              </a:ext>
            </a:extLst>
          </p:cNvPr>
          <p:cNvSpPr>
            <a:spLocks noGrp="1"/>
          </p:cNvSpPr>
          <p:nvPr>
            <p:ph type="subTitle" idx="1"/>
          </p:nvPr>
        </p:nvSpPr>
        <p:spPr>
          <a:xfrm>
            <a:off x="4128909" y="4459993"/>
            <a:ext cx="3934181" cy="1411111"/>
          </a:xfrm>
        </p:spPr>
        <p:txBody>
          <a:bodyPr>
            <a:normAutofit/>
          </a:bodyPr>
          <a:lstStyle/>
          <a:p>
            <a:r>
              <a:rPr lang="zh-CN" altLang="en-US" sz="2000" b="1" dirty="0"/>
              <a:t>指导教师：辛士庆</a:t>
            </a:r>
            <a:endParaRPr lang="en-US" altLang="zh-CN" sz="2000" b="1" dirty="0"/>
          </a:p>
          <a:p>
            <a:r>
              <a:rPr lang="zh-CN" altLang="en-US" sz="2000" b="1" dirty="0"/>
              <a:t>答辩人：王培辉</a:t>
            </a:r>
            <a:endParaRPr lang="en-US" altLang="zh-CN" sz="2000" b="1" dirty="0"/>
          </a:p>
          <a:p>
            <a:r>
              <a:rPr lang="en-US" altLang="zh-CN" sz="2000" b="1" dirty="0"/>
              <a:t>2020.07.04</a:t>
            </a:r>
            <a:endParaRPr lang="zh-CN" altLang="en-US" sz="2000" b="1" dirty="0"/>
          </a:p>
        </p:txBody>
      </p:sp>
      <p:pic>
        <p:nvPicPr>
          <p:cNvPr id="4" name="Picture 2" descr="http://5b0988e595225.cdn.sohucs.com/images/20180622/b79ce3ad11164b17856fe5262b157534.jpeg">
            <a:extLst>
              <a:ext uri="{FF2B5EF4-FFF2-40B4-BE49-F238E27FC236}">
                <a16:creationId xmlns:a16="http://schemas.microsoft.com/office/drawing/2014/main" id="{11E60B11-0F54-4FBF-8F59-E725435E1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949" y="331493"/>
            <a:ext cx="4638099" cy="206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82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15671" y="288392"/>
            <a:ext cx="4165386"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研究难点</a:t>
            </a:r>
            <a:r>
              <a:rPr lang="zh-CN" altLang="en-US" dirty="0">
                <a:latin typeface="Calibri" panose="020F0502020204030204" pitchFamily="34" charset="0"/>
                <a:cs typeface="Calibri" panose="020F0502020204030204" pitchFamily="34" charset="0"/>
              </a:rPr>
              <a:t>（复杂的拓扑结构）</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D3C6147-A82B-4921-B754-EB690AD8F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228" y="1742602"/>
            <a:ext cx="2253715" cy="1800000"/>
          </a:xfrm>
          <a:prstGeom prst="rect">
            <a:avLst/>
          </a:prstGeom>
        </p:spPr>
      </p:pic>
      <p:pic>
        <p:nvPicPr>
          <p:cNvPr id="17" name="图片 16">
            <a:extLst>
              <a:ext uri="{FF2B5EF4-FFF2-40B4-BE49-F238E27FC236}">
                <a16:creationId xmlns:a16="http://schemas.microsoft.com/office/drawing/2014/main" id="{77BC0375-DAB9-4FB4-A699-2795B5CE1A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6073" y="1744910"/>
            <a:ext cx="1755970" cy="1800000"/>
          </a:xfrm>
          <a:prstGeom prst="rect">
            <a:avLst/>
          </a:prstGeom>
        </p:spPr>
      </p:pic>
      <p:pic>
        <p:nvPicPr>
          <p:cNvPr id="19" name="图片 18">
            <a:extLst>
              <a:ext uri="{FF2B5EF4-FFF2-40B4-BE49-F238E27FC236}">
                <a16:creationId xmlns:a16="http://schemas.microsoft.com/office/drawing/2014/main" id="{56876199-2B4B-42B8-8ED8-AB786C49B5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5501" y="1744910"/>
            <a:ext cx="1739360" cy="1800000"/>
          </a:xfrm>
          <a:prstGeom prst="rect">
            <a:avLst/>
          </a:prstGeom>
        </p:spPr>
      </p:pic>
      <p:pic>
        <p:nvPicPr>
          <p:cNvPr id="21" name="图片 20">
            <a:extLst>
              <a:ext uri="{FF2B5EF4-FFF2-40B4-BE49-F238E27FC236}">
                <a16:creationId xmlns:a16="http://schemas.microsoft.com/office/drawing/2014/main" id="{505BE919-52CB-4248-A5A4-E14F10B131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84361" y="1648156"/>
            <a:ext cx="2140809" cy="1800000"/>
          </a:xfrm>
          <a:prstGeom prst="rect">
            <a:avLst/>
          </a:prstGeom>
        </p:spPr>
      </p:pic>
      <p:pic>
        <p:nvPicPr>
          <p:cNvPr id="23" name="图片 22">
            <a:extLst>
              <a:ext uri="{FF2B5EF4-FFF2-40B4-BE49-F238E27FC236}">
                <a16:creationId xmlns:a16="http://schemas.microsoft.com/office/drawing/2014/main" id="{63F76465-AAFE-40E0-B051-227E885DC6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590" y="1744910"/>
            <a:ext cx="2253714" cy="1800000"/>
          </a:xfrm>
          <a:prstGeom prst="rect">
            <a:avLst/>
          </a:prstGeom>
        </p:spPr>
      </p:pic>
      <p:sp>
        <p:nvSpPr>
          <p:cNvPr id="24" name="矩形: 圆角 23">
            <a:extLst>
              <a:ext uri="{FF2B5EF4-FFF2-40B4-BE49-F238E27FC236}">
                <a16:creationId xmlns:a16="http://schemas.microsoft.com/office/drawing/2014/main" id="{069D7F1D-F93A-4F06-8980-4C17A09D5E38}"/>
              </a:ext>
            </a:extLst>
          </p:cNvPr>
          <p:cNvSpPr/>
          <p:nvPr/>
        </p:nvSpPr>
        <p:spPr>
          <a:xfrm>
            <a:off x="248590" y="1648156"/>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84BFDF4A-AE14-4955-A4C2-BE97C125207F}"/>
              </a:ext>
            </a:extLst>
          </p:cNvPr>
          <p:cNvSpPr/>
          <p:nvPr/>
        </p:nvSpPr>
        <p:spPr>
          <a:xfrm>
            <a:off x="2643461" y="1622986"/>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圆角 25">
            <a:extLst>
              <a:ext uri="{FF2B5EF4-FFF2-40B4-BE49-F238E27FC236}">
                <a16:creationId xmlns:a16="http://schemas.microsoft.com/office/drawing/2014/main" id="{3AEB2927-B830-47F3-B10F-721FEA03ACCC}"/>
              </a:ext>
            </a:extLst>
          </p:cNvPr>
          <p:cNvSpPr/>
          <p:nvPr/>
        </p:nvSpPr>
        <p:spPr>
          <a:xfrm>
            <a:off x="5016253" y="1623446"/>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26D042A8-12D9-40A0-AB1E-D2F9297E46ED}"/>
              </a:ext>
            </a:extLst>
          </p:cNvPr>
          <p:cNvSpPr/>
          <p:nvPr/>
        </p:nvSpPr>
        <p:spPr>
          <a:xfrm>
            <a:off x="7421449" y="1611670"/>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CFBCA0E1-D4FF-453A-B77E-199E9485DE48}"/>
              </a:ext>
            </a:extLst>
          </p:cNvPr>
          <p:cNvSpPr/>
          <p:nvPr/>
        </p:nvSpPr>
        <p:spPr>
          <a:xfrm>
            <a:off x="9805995" y="1622986"/>
            <a:ext cx="2326830" cy="1988892"/>
          </a:xfrm>
          <a:prstGeom prst="round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85A7246-B517-4EFA-8EF9-5859E2480928}"/>
              </a:ext>
            </a:extLst>
          </p:cNvPr>
          <p:cNvSpPr txBox="1"/>
          <p:nvPr/>
        </p:nvSpPr>
        <p:spPr>
          <a:xfrm>
            <a:off x="606133" y="3755132"/>
            <a:ext cx="1339273" cy="338554"/>
          </a:xfrm>
          <a:prstGeom prst="rect">
            <a:avLst/>
          </a:prstGeom>
          <a:noFill/>
        </p:spPr>
        <p:txBody>
          <a:bodyPr wrap="square" rtlCol="0">
            <a:spAutoFit/>
          </a:bodyPr>
          <a:lstStyle/>
          <a:p>
            <a:pPr algn="ctr"/>
            <a:r>
              <a:rPr lang="en-US" altLang="zh-CN" sz="1600" b="1" dirty="0"/>
              <a:t>(a)</a:t>
            </a:r>
            <a:endParaRPr lang="zh-CN" altLang="en-US" sz="1600" b="1" dirty="0"/>
          </a:p>
        </p:txBody>
      </p:sp>
      <p:sp>
        <p:nvSpPr>
          <p:cNvPr id="30" name="文本框 29">
            <a:extLst>
              <a:ext uri="{FF2B5EF4-FFF2-40B4-BE49-F238E27FC236}">
                <a16:creationId xmlns:a16="http://schemas.microsoft.com/office/drawing/2014/main" id="{E28C4FB5-3150-4FE6-8311-9CCBD1CFB69D}"/>
              </a:ext>
            </a:extLst>
          </p:cNvPr>
          <p:cNvSpPr txBox="1"/>
          <p:nvPr/>
        </p:nvSpPr>
        <p:spPr>
          <a:xfrm>
            <a:off x="3014627" y="3739743"/>
            <a:ext cx="1339273" cy="338554"/>
          </a:xfrm>
          <a:prstGeom prst="rect">
            <a:avLst/>
          </a:prstGeom>
          <a:noFill/>
        </p:spPr>
        <p:txBody>
          <a:bodyPr wrap="square" rtlCol="0">
            <a:spAutoFit/>
          </a:bodyPr>
          <a:lstStyle/>
          <a:p>
            <a:pPr algn="ctr"/>
            <a:r>
              <a:rPr lang="en-US" altLang="zh-CN" sz="1600" b="1" dirty="0"/>
              <a:t>(b)</a:t>
            </a:r>
            <a:endParaRPr lang="zh-CN" altLang="en-US" sz="1600" b="1" dirty="0"/>
          </a:p>
        </p:txBody>
      </p:sp>
      <p:sp>
        <p:nvSpPr>
          <p:cNvPr id="31" name="文本框 30">
            <a:extLst>
              <a:ext uri="{FF2B5EF4-FFF2-40B4-BE49-F238E27FC236}">
                <a16:creationId xmlns:a16="http://schemas.microsoft.com/office/drawing/2014/main" id="{3B81FE09-1AA8-49FA-A6FB-95BBC8CF1B06}"/>
              </a:ext>
            </a:extLst>
          </p:cNvPr>
          <p:cNvSpPr txBox="1"/>
          <p:nvPr/>
        </p:nvSpPr>
        <p:spPr>
          <a:xfrm>
            <a:off x="5350272" y="3782460"/>
            <a:ext cx="1339273" cy="338554"/>
          </a:xfrm>
          <a:prstGeom prst="rect">
            <a:avLst/>
          </a:prstGeom>
          <a:noFill/>
        </p:spPr>
        <p:txBody>
          <a:bodyPr wrap="square" rtlCol="0">
            <a:spAutoFit/>
          </a:bodyPr>
          <a:lstStyle/>
          <a:p>
            <a:pPr algn="ctr"/>
            <a:r>
              <a:rPr lang="en-US" altLang="zh-CN" sz="1600" b="1" dirty="0"/>
              <a:t>(c)</a:t>
            </a:r>
            <a:endParaRPr lang="zh-CN" altLang="en-US" sz="1600" b="1" dirty="0"/>
          </a:p>
        </p:txBody>
      </p:sp>
      <p:sp>
        <p:nvSpPr>
          <p:cNvPr id="32" name="文本框 31">
            <a:extLst>
              <a:ext uri="{FF2B5EF4-FFF2-40B4-BE49-F238E27FC236}">
                <a16:creationId xmlns:a16="http://schemas.microsoft.com/office/drawing/2014/main" id="{1D50777C-02B2-4579-BF33-20C5874B9376}"/>
              </a:ext>
            </a:extLst>
          </p:cNvPr>
          <p:cNvSpPr txBox="1"/>
          <p:nvPr/>
        </p:nvSpPr>
        <p:spPr>
          <a:xfrm>
            <a:off x="7758766" y="3782460"/>
            <a:ext cx="1339273" cy="338554"/>
          </a:xfrm>
          <a:prstGeom prst="rect">
            <a:avLst/>
          </a:prstGeom>
          <a:noFill/>
        </p:spPr>
        <p:txBody>
          <a:bodyPr wrap="square" rtlCol="0">
            <a:spAutoFit/>
          </a:bodyPr>
          <a:lstStyle/>
          <a:p>
            <a:pPr algn="ctr"/>
            <a:r>
              <a:rPr lang="en-US" altLang="zh-CN" sz="1600" b="1" dirty="0"/>
              <a:t>(d)</a:t>
            </a:r>
            <a:endParaRPr lang="zh-CN" altLang="en-US" sz="1600" b="1" dirty="0"/>
          </a:p>
        </p:txBody>
      </p:sp>
      <p:sp>
        <p:nvSpPr>
          <p:cNvPr id="33" name="文本框 32">
            <a:extLst>
              <a:ext uri="{FF2B5EF4-FFF2-40B4-BE49-F238E27FC236}">
                <a16:creationId xmlns:a16="http://schemas.microsoft.com/office/drawing/2014/main" id="{1AC5C966-18E5-424A-BDE8-E9E1BC031DC0}"/>
              </a:ext>
            </a:extLst>
          </p:cNvPr>
          <p:cNvSpPr txBox="1"/>
          <p:nvPr/>
        </p:nvSpPr>
        <p:spPr>
          <a:xfrm>
            <a:off x="10167260" y="3808868"/>
            <a:ext cx="1339273" cy="338554"/>
          </a:xfrm>
          <a:prstGeom prst="rect">
            <a:avLst/>
          </a:prstGeom>
          <a:noFill/>
        </p:spPr>
        <p:txBody>
          <a:bodyPr wrap="square" rtlCol="0">
            <a:spAutoFit/>
          </a:bodyPr>
          <a:lstStyle/>
          <a:p>
            <a:pPr algn="ctr"/>
            <a:r>
              <a:rPr lang="en-US" altLang="zh-CN" sz="1600" b="1" dirty="0"/>
              <a:t>(e)</a:t>
            </a:r>
            <a:endParaRPr lang="zh-CN" altLang="en-US" sz="1600" b="1" dirty="0"/>
          </a:p>
        </p:txBody>
      </p:sp>
      <p:sp>
        <p:nvSpPr>
          <p:cNvPr id="34" name="文本框 33">
            <a:extLst>
              <a:ext uri="{FF2B5EF4-FFF2-40B4-BE49-F238E27FC236}">
                <a16:creationId xmlns:a16="http://schemas.microsoft.com/office/drawing/2014/main" id="{4FB98D9D-2FB6-4E21-A30C-FF3FEF1819A6}"/>
              </a:ext>
            </a:extLst>
          </p:cNvPr>
          <p:cNvSpPr txBox="1"/>
          <p:nvPr/>
        </p:nvSpPr>
        <p:spPr>
          <a:xfrm>
            <a:off x="868218" y="4599709"/>
            <a:ext cx="10693868" cy="646331"/>
          </a:xfrm>
          <a:prstGeom prst="rect">
            <a:avLst/>
          </a:prstGeom>
          <a:noFill/>
        </p:spPr>
        <p:txBody>
          <a:bodyPr wrap="square" rtlCol="0">
            <a:spAutoFit/>
          </a:bodyPr>
          <a:lstStyle/>
          <a:p>
            <a:r>
              <a:rPr lang="zh-CN" altLang="en-US" dirty="0"/>
              <a:t>三维的</a:t>
            </a:r>
            <a:r>
              <a:rPr lang="en-US" altLang="zh-CN" dirty="0"/>
              <a:t>Apollonius</a:t>
            </a:r>
            <a:r>
              <a:rPr lang="zh-CN" altLang="en-US" dirty="0"/>
              <a:t>图具有复杂的拓扑结构，边上有分叉，面上有“鼓包”等许多特殊情况。为寻找</a:t>
            </a:r>
            <a:r>
              <a:rPr lang="en-US" altLang="zh-CN" dirty="0"/>
              <a:t>Apollonius</a:t>
            </a:r>
            <a:r>
              <a:rPr lang="zh-CN" altLang="en-US" dirty="0"/>
              <a:t>图的边增加了很多的困难。</a:t>
            </a:r>
          </a:p>
        </p:txBody>
      </p:sp>
      <p:sp>
        <p:nvSpPr>
          <p:cNvPr id="35" name="页脚占位符 34">
            <a:extLst>
              <a:ext uri="{FF2B5EF4-FFF2-40B4-BE49-F238E27FC236}">
                <a16:creationId xmlns:a16="http://schemas.microsoft.com/office/drawing/2014/main" id="{65B58450-7C0F-4114-AB9B-40A75C9461AA}"/>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36" name="灯片编号占位符 35">
            <a:extLst>
              <a:ext uri="{FF2B5EF4-FFF2-40B4-BE49-F238E27FC236}">
                <a16:creationId xmlns:a16="http://schemas.microsoft.com/office/drawing/2014/main" id="{6689A7D2-2AE0-4177-86A7-B674F7E556E5}"/>
              </a:ext>
            </a:extLst>
          </p:cNvPr>
          <p:cNvSpPr>
            <a:spLocks noGrp="1"/>
          </p:cNvSpPr>
          <p:nvPr>
            <p:ph type="sldNum" sz="quarter" idx="12"/>
          </p:nvPr>
        </p:nvSpPr>
        <p:spPr/>
        <p:txBody>
          <a:bodyPr/>
          <a:lstStyle/>
          <a:p>
            <a:fld id="{D0FC60B1-B23A-446E-BCBA-080D485AE75B}" type="slidenum">
              <a:rPr lang="zh-CN" altLang="en-US" smtClean="0"/>
              <a:t>10</a:t>
            </a:fld>
            <a:endParaRPr lang="zh-CN" altLang="en-US"/>
          </a:p>
        </p:txBody>
      </p:sp>
    </p:spTree>
    <p:extLst>
      <p:ext uri="{BB962C8B-B14F-4D97-AF65-F5344CB8AC3E}">
        <p14:creationId xmlns:p14="http://schemas.microsoft.com/office/powerpoint/2010/main" val="3811852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4956092"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解决思路</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Apollonius</a:t>
            </a:r>
            <a:r>
              <a:rPr lang="zh-CN" altLang="en-US" dirty="0">
                <a:latin typeface="Calibri" panose="020F0502020204030204" pitchFamily="34" charset="0"/>
                <a:cs typeface="Calibri" panose="020F0502020204030204" pitchFamily="34" charset="0"/>
              </a:rPr>
              <a:t>顶点）</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3C559055-59B1-4E77-9888-EAF2B644D4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202" y="1500647"/>
            <a:ext cx="2160000" cy="2160000"/>
          </a:xfrm>
          <a:prstGeom prst="rect">
            <a:avLst/>
          </a:prstGeom>
        </p:spPr>
      </p:pic>
      <p:pic>
        <p:nvPicPr>
          <p:cNvPr id="9" name="图片 8">
            <a:extLst>
              <a:ext uri="{FF2B5EF4-FFF2-40B4-BE49-F238E27FC236}">
                <a16:creationId xmlns:a16="http://schemas.microsoft.com/office/drawing/2014/main" id="{06B017A7-A65E-404B-87FD-C59018006B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2080" y="1442014"/>
            <a:ext cx="2160000" cy="2160000"/>
          </a:xfrm>
          <a:prstGeom prst="rect">
            <a:avLst/>
          </a:prstGeom>
        </p:spPr>
      </p:pic>
      <p:sp>
        <p:nvSpPr>
          <p:cNvPr id="10" name="矩形: 圆角 9">
            <a:extLst>
              <a:ext uri="{FF2B5EF4-FFF2-40B4-BE49-F238E27FC236}">
                <a16:creationId xmlns:a16="http://schemas.microsoft.com/office/drawing/2014/main" id="{08157FEB-E3AB-4E83-ACDE-EBD0A6210119}"/>
              </a:ext>
            </a:extLst>
          </p:cNvPr>
          <p:cNvSpPr/>
          <p:nvPr/>
        </p:nvSpPr>
        <p:spPr>
          <a:xfrm>
            <a:off x="5797085" y="1569561"/>
            <a:ext cx="2326830" cy="1988892"/>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B0736A59-1504-492B-A18B-AA435B72561A}"/>
              </a:ext>
            </a:extLst>
          </p:cNvPr>
          <p:cNvSpPr/>
          <p:nvPr/>
        </p:nvSpPr>
        <p:spPr>
          <a:xfrm>
            <a:off x="8923787" y="1613122"/>
            <a:ext cx="2326830" cy="1988892"/>
          </a:xfrm>
          <a:prstGeom prst="roundRect">
            <a:avLst/>
          </a:prstGeom>
          <a:noFill/>
          <a:ln w="127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218980E5-3177-4ED5-9F6F-65D7AF6A09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599" y="1569561"/>
            <a:ext cx="4593006" cy="4600791"/>
          </a:xfrm>
          <a:prstGeom prst="rect">
            <a:avLst/>
          </a:prstGeom>
        </p:spPr>
      </p:pic>
      <p:sp>
        <p:nvSpPr>
          <p:cNvPr id="15" name="文本框 14">
            <a:extLst>
              <a:ext uri="{FF2B5EF4-FFF2-40B4-BE49-F238E27FC236}">
                <a16:creationId xmlns:a16="http://schemas.microsoft.com/office/drawing/2014/main" id="{653FF205-F86B-4C89-AF97-85B6BE87FE76}"/>
              </a:ext>
            </a:extLst>
          </p:cNvPr>
          <p:cNvSpPr txBox="1"/>
          <p:nvPr/>
        </p:nvSpPr>
        <p:spPr>
          <a:xfrm>
            <a:off x="1080655" y="6170352"/>
            <a:ext cx="2974109" cy="338554"/>
          </a:xfrm>
          <a:prstGeom prst="rect">
            <a:avLst/>
          </a:prstGeom>
          <a:noFill/>
        </p:spPr>
        <p:txBody>
          <a:bodyPr wrap="square" rtlCol="0">
            <a:spAutoFit/>
          </a:bodyPr>
          <a:lstStyle/>
          <a:p>
            <a:pPr algn="ctr"/>
            <a:r>
              <a:rPr lang="en-US" altLang="zh-CN" sz="1600" b="1" dirty="0"/>
              <a:t>(a)</a:t>
            </a:r>
            <a:r>
              <a:rPr lang="zh-CN" altLang="en-US" sz="1600" b="1" dirty="0"/>
              <a:t>流程图</a:t>
            </a:r>
          </a:p>
        </p:txBody>
      </p:sp>
      <p:sp>
        <p:nvSpPr>
          <p:cNvPr id="16" name="文本框 15">
            <a:extLst>
              <a:ext uri="{FF2B5EF4-FFF2-40B4-BE49-F238E27FC236}">
                <a16:creationId xmlns:a16="http://schemas.microsoft.com/office/drawing/2014/main" id="{707B8149-032E-4148-BB41-4BAAFB712820}"/>
              </a:ext>
            </a:extLst>
          </p:cNvPr>
          <p:cNvSpPr txBox="1"/>
          <p:nvPr/>
        </p:nvSpPr>
        <p:spPr>
          <a:xfrm>
            <a:off x="7096397" y="3869956"/>
            <a:ext cx="2974109" cy="338554"/>
          </a:xfrm>
          <a:prstGeom prst="rect">
            <a:avLst/>
          </a:prstGeom>
          <a:noFill/>
        </p:spPr>
        <p:txBody>
          <a:bodyPr wrap="square" rtlCol="0">
            <a:spAutoFit/>
          </a:bodyPr>
          <a:lstStyle/>
          <a:p>
            <a:pPr algn="ctr"/>
            <a:r>
              <a:rPr lang="en-US" altLang="zh-CN" sz="1600" b="1" dirty="0"/>
              <a:t>(b)</a:t>
            </a:r>
            <a:r>
              <a:rPr lang="zh-CN" altLang="en-US" sz="1600" b="1" dirty="0"/>
              <a:t>筛选规则</a:t>
            </a:r>
          </a:p>
        </p:txBody>
      </p:sp>
      <p:sp>
        <p:nvSpPr>
          <p:cNvPr id="17" name="文本框 16">
            <a:extLst>
              <a:ext uri="{FF2B5EF4-FFF2-40B4-BE49-F238E27FC236}">
                <a16:creationId xmlns:a16="http://schemas.microsoft.com/office/drawing/2014/main" id="{BF8015D8-F367-4E88-A2DB-F1D25C7DD2EB}"/>
              </a:ext>
            </a:extLst>
          </p:cNvPr>
          <p:cNvSpPr txBox="1"/>
          <p:nvPr/>
        </p:nvSpPr>
        <p:spPr>
          <a:xfrm>
            <a:off x="6096000" y="4636655"/>
            <a:ext cx="5466086" cy="1754326"/>
          </a:xfrm>
          <a:prstGeom prst="rect">
            <a:avLst/>
          </a:prstGeom>
          <a:noFill/>
        </p:spPr>
        <p:txBody>
          <a:bodyPr wrap="square" rtlCol="0">
            <a:spAutoFit/>
          </a:bodyPr>
          <a:lstStyle/>
          <a:p>
            <a:r>
              <a:rPr lang="zh-CN" altLang="en-US" b="1" dirty="0"/>
              <a:t>核心思想：</a:t>
            </a:r>
            <a:r>
              <a:rPr lang="zh-CN" altLang="en-US" dirty="0"/>
              <a:t>将种子点所在的区域类似体素化分成许多初始的小格子，然后利用给定的筛选规则去细化、筛选初始的格子，得到可能存在顶点的位置，最终通过解方程精确计算。</a:t>
            </a:r>
            <a:endParaRPr lang="en-US" altLang="zh-CN" dirty="0"/>
          </a:p>
          <a:p>
            <a:r>
              <a:rPr lang="zh-CN" altLang="en-US" b="1" dirty="0"/>
              <a:t>优点：</a:t>
            </a:r>
            <a:r>
              <a:rPr lang="zh-CN" altLang="en-US" dirty="0"/>
              <a:t>将顶点的计算从全局计算转化到局部计算，降低时间复杂度。</a:t>
            </a:r>
          </a:p>
        </p:txBody>
      </p:sp>
      <p:sp>
        <p:nvSpPr>
          <p:cNvPr id="18" name="页脚占位符 17">
            <a:extLst>
              <a:ext uri="{FF2B5EF4-FFF2-40B4-BE49-F238E27FC236}">
                <a16:creationId xmlns:a16="http://schemas.microsoft.com/office/drawing/2014/main" id="{79C051B6-2CE4-420F-8A18-2F792A7F105B}"/>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9" name="灯片编号占位符 18">
            <a:extLst>
              <a:ext uri="{FF2B5EF4-FFF2-40B4-BE49-F238E27FC236}">
                <a16:creationId xmlns:a16="http://schemas.microsoft.com/office/drawing/2014/main" id="{4E8EE7CF-0C91-44ED-908D-A6A25677209A}"/>
              </a:ext>
            </a:extLst>
          </p:cNvPr>
          <p:cNvSpPr>
            <a:spLocks noGrp="1"/>
          </p:cNvSpPr>
          <p:nvPr>
            <p:ph type="sldNum" sz="quarter" idx="12"/>
          </p:nvPr>
        </p:nvSpPr>
        <p:spPr/>
        <p:txBody>
          <a:bodyPr/>
          <a:lstStyle/>
          <a:p>
            <a:fld id="{D0FC60B1-B23A-446E-BCBA-080D485AE75B}" type="slidenum">
              <a:rPr lang="zh-CN" altLang="en-US" smtClean="0"/>
              <a:t>11</a:t>
            </a:fld>
            <a:endParaRPr lang="zh-CN" altLang="en-US"/>
          </a:p>
        </p:txBody>
      </p:sp>
    </p:spTree>
    <p:extLst>
      <p:ext uri="{BB962C8B-B14F-4D97-AF65-F5344CB8AC3E}">
        <p14:creationId xmlns:p14="http://schemas.microsoft.com/office/powerpoint/2010/main" val="44643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4956092"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解决思路</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Apollonius</a:t>
            </a:r>
            <a:r>
              <a:rPr lang="zh-CN" altLang="en-US" dirty="0">
                <a:latin typeface="Calibri" panose="020F0502020204030204" pitchFamily="34" charset="0"/>
                <a:cs typeface="Calibri" panose="020F0502020204030204" pitchFamily="34" charset="0"/>
              </a:rPr>
              <a:t>边）</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EA5C1ED-2D52-40DE-8109-C2E34D9749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799" y="2092228"/>
            <a:ext cx="2954598" cy="2400798"/>
          </a:xfrm>
          <a:prstGeom prst="rect">
            <a:avLst/>
          </a:prstGeom>
        </p:spPr>
      </p:pic>
      <p:sp>
        <p:nvSpPr>
          <p:cNvPr id="10" name="文本框 9">
            <a:extLst>
              <a:ext uri="{FF2B5EF4-FFF2-40B4-BE49-F238E27FC236}">
                <a16:creationId xmlns:a16="http://schemas.microsoft.com/office/drawing/2014/main" id="{C41B28AE-6ACA-48D4-94DA-ED6EAB2A58B0}"/>
              </a:ext>
            </a:extLst>
          </p:cNvPr>
          <p:cNvSpPr txBox="1"/>
          <p:nvPr/>
        </p:nvSpPr>
        <p:spPr>
          <a:xfrm>
            <a:off x="1810327" y="4996873"/>
            <a:ext cx="1819564" cy="338554"/>
          </a:xfrm>
          <a:prstGeom prst="rect">
            <a:avLst/>
          </a:prstGeom>
          <a:noFill/>
        </p:spPr>
        <p:txBody>
          <a:bodyPr wrap="square" rtlCol="0">
            <a:spAutoFit/>
          </a:bodyPr>
          <a:lstStyle/>
          <a:p>
            <a:pPr algn="ctr"/>
            <a:r>
              <a:rPr lang="en-US" altLang="zh-CN" sz="1600" b="1" dirty="0"/>
              <a:t>Trace edge</a:t>
            </a:r>
            <a:endParaRPr lang="zh-CN" altLang="en-US" sz="1600" b="1" dirty="0"/>
          </a:p>
        </p:txBody>
      </p:sp>
      <p:sp>
        <p:nvSpPr>
          <p:cNvPr id="11" name="文本框 10">
            <a:extLst>
              <a:ext uri="{FF2B5EF4-FFF2-40B4-BE49-F238E27FC236}">
                <a16:creationId xmlns:a16="http://schemas.microsoft.com/office/drawing/2014/main" id="{3DA8BF17-8D2F-4F44-8FCE-CAC97D13A1B0}"/>
              </a:ext>
            </a:extLst>
          </p:cNvPr>
          <p:cNvSpPr txBox="1"/>
          <p:nvPr/>
        </p:nvSpPr>
        <p:spPr>
          <a:xfrm>
            <a:off x="5606474" y="3294936"/>
            <a:ext cx="4844883" cy="112351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探索</a:t>
            </a:r>
            <a:r>
              <a:rPr lang="en-US" altLang="zh-CN" dirty="0"/>
              <a:t>Apollonius</a:t>
            </a:r>
            <a:r>
              <a:rPr lang="zh-CN" altLang="en-US" dirty="0"/>
              <a:t>边的拓扑连接规则；</a:t>
            </a:r>
            <a:endParaRPr lang="en-US" altLang="zh-CN" dirty="0"/>
          </a:p>
          <a:p>
            <a:pPr marL="285750" indent="-285750">
              <a:lnSpc>
                <a:spcPct val="200000"/>
              </a:lnSpc>
              <a:buFont typeface="Arial" panose="020B0604020202020204" pitchFamily="34" charset="0"/>
              <a:buChar char="•"/>
            </a:pPr>
            <a:r>
              <a:rPr lang="zh-CN" altLang="en-US" dirty="0"/>
              <a:t>将边用点序列表示。</a:t>
            </a:r>
          </a:p>
        </p:txBody>
      </p:sp>
      <p:sp>
        <p:nvSpPr>
          <p:cNvPr id="12" name="页脚占位符 11">
            <a:extLst>
              <a:ext uri="{FF2B5EF4-FFF2-40B4-BE49-F238E27FC236}">
                <a16:creationId xmlns:a16="http://schemas.microsoft.com/office/drawing/2014/main" id="{BD916746-A363-41AD-970B-C0491EDAB7D6}"/>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3" name="灯片编号占位符 12">
            <a:extLst>
              <a:ext uri="{FF2B5EF4-FFF2-40B4-BE49-F238E27FC236}">
                <a16:creationId xmlns:a16="http://schemas.microsoft.com/office/drawing/2014/main" id="{B48F74CE-2502-4ADE-AD48-CC77A6230BBE}"/>
              </a:ext>
            </a:extLst>
          </p:cNvPr>
          <p:cNvSpPr>
            <a:spLocks noGrp="1"/>
          </p:cNvSpPr>
          <p:nvPr>
            <p:ph type="sldNum" sz="quarter" idx="12"/>
          </p:nvPr>
        </p:nvSpPr>
        <p:spPr/>
        <p:txBody>
          <a:bodyPr/>
          <a:lstStyle/>
          <a:p>
            <a:fld id="{D0FC60B1-B23A-446E-BCBA-080D485AE75B}" type="slidenum">
              <a:rPr lang="zh-CN" altLang="en-US" smtClean="0"/>
              <a:t>12</a:t>
            </a:fld>
            <a:endParaRPr lang="zh-CN" altLang="en-US"/>
          </a:p>
        </p:txBody>
      </p:sp>
    </p:spTree>
    <p:extLst>
      <p:ext uri="{BB962C8B-B14F-4D97-AF65-F5344CB8AC3E}">
        <p14:creationId xmlns:p14="http://schemas.microsoft.com/office/powerpoint/2010/main" val="256832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4956092"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解决思路</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Apollonius</a:t>
            </a:r>
            <a:r>
              <a:rPr lang="zh-CN" altLang="en-US" dirty="0">
                <a:latin typeface="Calibri" panose="020F0502020204030204" pitchFamily="34" charset="0"/>
                <a:cs typeface="Calibri" panose="020F0502020204030204" pitchFamily="34" charset="0"/>
              </a:rPr>
              <a:t>面）</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1ACC542E-4AD8-4842-BE93-26B5EF9517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827" y="2025503"/>
            <a:ext cx="4201636" cy="2532641"/>
          </a:xfrm>
          <a:prstGeom prst="rect">
            <a:avLst/>
          </a:prstGeom>
        </p:spPr>
      </p:pic>
      <p:sp>
        <p:nvSpPr>
          <p:cNvPr id="4" name="文本框 3">
            <a:extLst>
              <a:ext uri="{FF2B5EF4-FFF2-40B4-BE49-F238E27FC236}">
                <a16:creationId xmlns:a16="http://schemas.microsoft.com/office/drawing/2014/main" id="{6A0E7115-B0B2-4E35-A45B-6992F731ECC7}"/>
              </a:ext>
            </a:extLst>
          </p:cNvPr>
          <p:cNvSpPr txBox="1"/>
          <p:nvPr/>
        </p:nvSpPr>
        <p:spPr>
          <a:xfrm>
            <a:off x="1828799" y="4945950"/>
            <a:ext cx="1717964" cy="338554"/>
          </a:xfrm>
          <a:prstGeom prst="rect">
            <a:avLst/>
          </a:prstGeom>
          <a:noFill/>
        </p:spPr>
        <p:txBody>
          <a:bodyPr wrap="square" rtlCol="0">
            <a:spAutoFit/>
          </a:bodyPr>
          <a:lstStyle/>
          <a:p>
            <a:pPr algn="ctr"/>
            <a:r>
              <a:rPr lang="en-US" altLang="zh-CN" sz="1600" b="1" dirty="0" err="1"/>
              <a:t>cvt</a:t>
            </a:r>
            <a:endParaRPr lang="zh-CN" altLang="en-US" sz="1600" b="1" dirty="0"/>
          </a:p>
        </p:txBody>
      </p:sp>
      <p:sp>
        <p:nvSpPr>
          <p:cNvPr id="9" name="文本框 8">
            <a:extLst>
              <a:ext uri="{FF2B5EF4-FFF2-40B4-BE49-F238E27FC236}">
                <a16:creationId xmlns:a16="http://schemas.microsoft.com/office/drawing/2014/main" id="{35990D33-886E-40AF-8A86-C1DC53B442F6}"/>
              </a:ext>
            </a:extLst>
          </p:cNvPr>
          <p:cNvSpPr txBox="1"/>
          <p:nvPr/>
        </p:nvSpPr>
        <p:spPr>
          <a:xfrm>
            <a:off x="5966691" y="2715490"/>
            <a:ext cx="5080000" cy="167751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dirty="0"/>
              <a:t>Apollonius</a:t>
            </a:r>
            <a:r>
              <a:rPr lang="zh-CN" altLang="en-US" dirty="0"/>
              <a:t>图是由一组双曲面组成非流行面；</a:t>
            </a:r>
            <a:endParaRPr lang="en-US" altLang="zh-CN" dirty="0"/>
          </a:p>
          <a:p>
            <a:pPr marL="285750" indent="-285750">
              <a:lnSpc>
                <a:spcPct val="200000"/>
              </a:lnSpc>
              <a:buFont typeface="Arial" panose="020B0604020202020204" pitchFamily="34" charset="0"/>
              <a:buChar char="•"/>
            </a:pPr>
            <a:r>
              <a:rPr lang="zh-CN" altLang="en-US" dirty="0"/>
              <a:t>我们使用三角网格来表示双曲面结构；</a:t>
            </a:r>
            <a:endParaRPr lang="en-US" altLang="zh-CN" dirty="0"/>
          </a:p>
          <a:p>
            <a:pPr marL="285750" indent="-285750">
              <a:lnSpc>
                <a:spcPct val="200000"/>
              </a:lnSpc>
              <a:buFont typeface="Arial" panose="020B0604020202020204" pitchFamily="34" charset="0"/>
              <a:buChar char="•"/>
            </a:pPr>
            <a:r>
              <a:rPr lang="zh-CN" altLang="en-US" dirty="0"/>
              <a:t>通过</a:t>
            </a:r>
            <a:r>
              <a:rPr lang="en-US" altLang="zh-CN" dirty="0" err="1"/>
              <a:t>cvt</a:t>
            </a:r>
            <a:r>
              <a:rPr lang="zh-CN" altLang="en-US" dirty="0"/>
              <a:t>优化三角形网格。</a:t>
            </a:r>
          </a:p>
        </p:txBody>
      </p:sp>
      <p:sp>
        <p:nvSpPr>
          <p:cNvPr id="10" name="页脚占位符 9">
            <a:extLst>
              <a:ext uri="{FF2B5EF4-FFF2-40B4-BE49-F238E27FC236}">
                <a16:creationId xmlns:a16="http://schemas.microsoft.com/office/drawing/2014/main" id="{FF3E0E22-8C78-40EE-8ED9-27E1E050FB18}"/>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11" name="灯片编号占位符 10">
            <a:extLst>
              <a:ext uri="{FF2B5EF4-FFF2-40B4-BE49-F238E27FC236}">
                <a16:creationId xmlns:a16="http://schemas.microsoft.com/office/drawing/2014/main" id="{27311678-68E6-45EB-9837-07C83492E315}"/>
              </a:ext>
            </a:extLst>
          </p:cNvPr>
          <p:cNvSpPr>
            <a:spLocks noGrp="1"/>
          </p:cNvSpPr>
          <p:nvPr>
            <p:ph type="sldNum" sz="quarter" idx="12"/>
          </p:nvPr>
        </p:nvSpPr>
        <p:spPr/>
        <p:txBody>
          <a:bodyPr/>
          <a:lstStyle/>
          <a:p>
            <a:fld id="{D0FC60B1-B23A-446E-BCBA-080D485AE75B}" type="slidenum">
              <a:rPr lang="zh-CN" altLang="en-US" smtClean="0"/>
              <a:t>13</a:t>
            </a:fld>
            <a:endParaRPr lang="zh-CN" altLang="en-US"/>
          </a:p>
        </p:txBody>
      </p:sp>
    </p:spTree>
    <p:extLst>
      <p:ext uri="{BB962C8B-B14F-4D97-AF65-F5344CB8AC3E}">
        <p14:creationId xmlns:p14="http://schemas.microsoft.com/office/powerpoint/2010/main" val="426625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3941088"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初步结果</a:t>
            </a:r>
            <a:endParaRPr lang="en-US" altLang="zh-CN" sz="4000" b="1"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B45B93DA-F6B7-43E8-922D-7AAE7E0D53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42" y="2228277"/>
            <a:ext cx="2160000" cy="2160000"/>
          </a:xfrm>
          <a:prstGeom prst="rect">
            <a:avLst/>
          </a:prstGeom>
        </p:spPr>
      </p:pic>
      <p:pic>
        <p:nvPicPr>
          <p:cNvPr id="9" name="图片 8">
            <a:extLst>
              <a:ext uri="{FF2B5EF4-FFF2-40B4-BE49-F238E27FC236}">
                <a16:creationId xmlns:a16="http://schemas.microsoft.com/office/drawing/2014/main" id="{061C28D1-7271-424F-86A3-12A133265B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3687" y="2249059"/>
            <a:ext cx="2160000" cy="2160000"/>
          </a:xfrm>
          <a:prstGeom prst="rect">
            <a:avLst/>
          </a:prstGeom>
        </p:spPr>
      </p:pic>
      <p:pic>
        <p:nvPicPr>
          <p:cNvPr id="11" name="图片 10">
            <a:extLst>
              <a:ext uri="{FF2B5EF4-FFF2-40B4-BE49-F238E27FC236}">
                <a16:creationId xmlns:a16="http://schemas.microsoft.com/office/drawing/2014/main" id="{956B10A6-7A89-403F-B065-838B5B475B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02086" y="2349000"/>
            <a:ext cx="2160000" cy="2160000"/>
          </a:xfrm>
          <a:prstGeom prst="rect">
            <a:avLst/>
          </a:prstGeom>
        </p:spPr>
      </p:pic>
      <p:pic>
        <p:nvPicPr>
          <p:cNvPr id="13" name="图片 12">
            <a:extLst>
              <a:ext uri="{FF2B5EF4-FFF2-40B4-BE49-F238E27FC236}">
                <a16:creationId xmlns:a16="http://schemas.microsoft.com/office/drawing/2014/main" id="{38D259FA-CA44-4636-B802-0CBECD2698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1208" y="2349000"/>
            <a:ext cx="2160000" cy="2160000"/>
          </a:xfrm>
          <a:prstGeom prst="rect">
            <a:avLst/>
          </a:prstGeom>
        </p:spPr>
      </p:pic>
      <p:sp>
        <p:nvSpPr>
          <p:cNvPr id="14" name="文本框 13">
            <a:extLst>
              <a:ext uri="{FF2B5EF4-FFF2-40B4-BE49-F238E27FC236}">
                <a16:creationId xmlns:a16="http://schemas.microsoft.com/office/drawing/2014/main" id="{5ADDC556-3817-48A9-A812-514AA0542378}"/>
              </a:ext>
            </a:extLst>
          </p:cNvPr>
          <p:cNvSpPr txBox="1"/>
          <p:nvPr/>
        </p:nvSpPr>
        <p:spPr>
          <a:xfrm>
            <a:off x="831273" y="4747491"/>
            <a:ext cx="1302327" cy="338554"/>
          </a:xfrm>
          <a:prstGeom prst="rect">
            <a:avLst/>
          </a:prstGeom>
          <a:noFill/>
        </p:spPr>
        <p:txBody>
          <a:bodyPr wrap="square" rtlCol="0">
            <a:spAutoFit/>
          </a:bodyPr>
          <a:lstStyle/>
          <a:p>
            <a:pPr algn="ctr"/>
            <a:r>
              <a:rPr lang="en-US" altLang="zh-CN" sz="1600" b="1" dirty="0"/>
              <a:t>100 site</a:t>
            </a:r>
            <a:endParaRPr lang="zh-CN" altLang="en-US" sz="1600" b="1" dirty="0"/>
          </a:p>
        </p:txBody>
      </p:sp>
      <p:sp>
        <p:nvSpPr>
          <p:cNvPr id="15" name="文本框 14">
            <a:extLst>
              <a:ext uri="{FF2B5EF4-FFF2-40B4-BE49-F238E27FC236}">
                <a16:creationId xmlns:a16="http://schemas.microsoft.com/office/drawing/2014/main" id="{4E9E9635-F9BE-4189-8A2F-DF05ED692BAC}"/>
              </a:ext>
            </a:extLst>
          </p:cNvPr>
          <p:cNvSpPr txBox="1"/>
          <p:nvPr/>
        </p:nvSpPr>
        <p:spPr>
          <a:xfrm>
            <a:off x="3662219" y="4747491"/>
            <a:ext cx="1302327" cy="338554"/>
          </a:xfrm>
          <a:prstGeom prst="rect">
            <a:avLst/>
          </a:prstGeom>
          <a:noFill/>
        </p:spPr>
        <p:txBody>
          <a:bodyPr wrap="square" rtlCol="0">
            <a:spAutoFit/>
          </a:bodyPr>
          <a:lstStyle/>
          <a:p>
            <a:pPr algn="ctr"/>
            <a:r>
              <a:rPr lang="en-US" altLang="zh-CN" sz="1600" b="1" dirty="0"/>
              <a:t>1000 site</a:t>
            </a:r>
            <a:endParaRPr lang="zh-CN" altLang="en-US" sz="1600" b="1" dirty="0"/>
          </a:p>
        </p:txBody>
      </p:sp>
      <p:sp>
        <p:nvSpPr>
          <p:cNvPr id="16" name="文本框 15">
            <a:extLst>
              <a:ext uri="{FF2B5EF4-FFF2-40B4-BE49-F238E27FC236}">
                <a16:creationId xmlns:a16="http://schemas.microsoft.com/office/drawing/2014/main" id="{028DA8ED-A25F-44E4-913E-CC1D4ADF96ED}"/>
              </a:ext>
            </a:extLst>
          </p:cNvPr>
          <p:cNvSpPr txBox="1"/>
          <p:nvPr/>
        </p:nvSpPr>
        <p:spPr>
          <a:xfrm>
            <a:off x="6860044" y="4747491"/>
            <a:ext cx="1302327" cy="338554"/>
          </a:xfrm>
          <a:prstGeom prst="rect">
            <a:avLst/>
          </a:prstGeom>
          <a:noFill/>
        </p:spPr>
        <p:txBody>
          <a:bodyPr wrap="square" rtlCol="0">
            <a:spAutoFit/>
          </a:bodyPr>
          <a:lstStyle/>
          <a:p>
            <a:pPr algn="ctr"/>
            <a:r>
              <a:rPr lang="en-US" altLang="zh-CN" sz="1600" b="1" dirty="0"/>
              <a:t>#Case 1</a:t>
            </a:r>
            <a:endParaRPr lang="zh-CN" altLang="en-US" sz="1600" b="1" dirty="0"/>
          </a:p>
        </p:txBody>
      </p:sp>
      <p:sp>
        <p:nvSpPr>
          <p:cNvPr id="17" name="文本框 16">
            <a:extLst>
              <a:ext uri="{FF2B5EF4-FFF2-40B4-BE49-F238E27FC236}">
                <a16:creationId xmlns:a16="http://schemas.microsoft.com/office/drawing/2014/main" id="{B50C4369-9B58-43DF-AA8C-F2409E3C614B}"/>
              </a:ext>
            </a:extLst>
          </p:cNvPr>
          <p:cNvSpPr txBox="1"/>
          <p:nvPr/>
        </p:nvSpPr>
        <p:spPr>
          <a:xfrm>
            <a:off x="9874083" y="4747491"/>
            <a:ext cx="1302327" cy="338554"/>
          </a:xfrm>
          <a:prstGeom prst="rect">
            <a:avLst/>
          </a:prstGeom>
          <a:noFill/>
        </p:spPr>
        <p:txBody>
          <a:bodyPr wrap="square" rtlCol="0">
            <a:spAutoFit/>
          </a:bodyPr>
          <a:lstStyle/>
          <a:p>
            <a:pPr algn="ctr"/>
            <a:r>
              <a:rPr lang="en-US" altLang="zh-CN" sz="1600" b="1" dirty="0"/>
              <a:t>#Case 2</a:t>
            </a:r>
            <a:endParaRPr lang="zh-CN" altLang="en-US" sz="1600" b="1" dirty="0"/>
          </a:p>
        </p:txBody>
      </p:sp>
      <p:sp>
        <p:nvSpPr>
          <p:cNvPr id="18" name="页脚占位符 17">
            <a:extLst>
              <a:ext uri="{FF2B5EF4-FFF2-40B4-BE49-F238E27FC236}">
                <a16:creationId xmlns:a16="http://schemas.microsoft.com/office/drawing/2014/main" id="{265BCF88-B30F-489E-B0BA-EB9FDA1D853F}"/>
              </a:ext>
            </a:extLst>
          </p:cNvPr>
          <p:cNvSpPr>
            <a:spLocks noGrp="1"/>
          </p:cNvSpPr>
          <p:nvPr>
            <p:ph type="ftr" sz="quarter" idx="11"/>
          </p:nvPr>
        </p:nvSpPr>
        <p:spPr/>
        <p:txBody>
          <a:bodyPr/>
          <a:lstStyle/>
          <a:p>
            <a:r>
              <a:rPr lang="zh-CN" altLang="en-US" dirty="0"/>
              <a:t>山东大学计算机学院交叉研究中心（</a:t>
            </a:r>
            <a:r>
              <a:rPr lang="en-US" altLang="zh-CN" dirty="0"/>
              <a:t>IRC</a:t>
            </a:r>
            <a:r>
              <a:rPr lang="zh-CN" altLang="en-US" dirty="0"/>
              <a:t>）</a:t>
            </a:r>
          </a:p>
        </p:txBody>
      </p:sp>
      <p:sp>
        <p:nvSpPr>
          <p:cNvPr id="19" name="灯片编号占位符 18">
            <a:extLst>
              <a:ext uri="{FF2B5EF4-FFF2-40B4-BE49-F238E27FC236}">
                <a16:creationId xmlns:a16="http://schemas.microsoft.com/office/drawing/2014/main" id="{C6E5CF5E-566F-4193-89CC-7A8FFC6E8F7B}"/>
              </a:ext>
            </a:extLst>
          </p:cNvPr>
          <p:cNvSpPr>
            <a:spLocks noGrp="1"/>
          </p:cNvSpPr>
          <p:nvPr>
            <p:ph type="sldNum" sz="quarter" idx="12"/>
          </p:nvPr>
        </p:nvSpPr>
        <p:spPr/>
        <p:txBody>
          <a:bodyPr/>
          <a:lstStyle/>
          <a:p>
            <a:fld id="{D0FC60B1-B23A-446E-BCBA-080D485AE75B}" type="slidenum">
              <a:rPr lang="zh-CN" altLang="en-US" smtClean="0"/>
              <a:t>14</a:t>
            </a:fld>
            <a:endParaRPr lang="zh-CN" altLang="en-US"/>
          </a:p>
        </p:txBody>
      </p:sp>
    </p:spTree>
    <p:extLst>
      <p:ext uri="{BB962C8B-B14F-4D97-AF65-F5344CB8AC3E}">
        <p14:creationId xmlns:p14="http://schemas.microsoft.com/office/powerpoint/2010/main" val="13156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3941088"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未来工作</a:t>
            </a:r>
            <a:endParaRPr lang="en-US" altLang="zh-CN" sz="4000" b="1"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a:extLst>
              <a:ext uri="{FF2B5EF4-FFF2-40B4-BE49-F238E27FC236}">
                <a16:creationId xmlns:a16="http://schemas.microsoft.com/office/drawing/2014/main" id="{B304C8D6-DCD5-4FB6-ABD5-8762B8E400AA}"/>
              </a:ext>
            </a:extLst>
          </p:cNvPr>
          <p:cNvSpPr>
            <a:spLocks noGrp="1"/>
          </p:cNvSpPr>
          <p:nvPr>
            <p:ph idx="1"/>
          </p:nvPr>
        </p:nvSpPr>
        <p:spPr/>
        <p:txBody>
          <a:bodyPr/>
          <a:lstStyle/>
          <a:p>
            <a:r>
              <a:rPr lang="zh-CN" altLang="en-US" dirty="0"/>
              <a:t>完善代码，保证其鲁棒性与速度；</a:t>
            </a:r>
            <a:endParaRPr lang="en-US" altLang="zh-CN" dirty="0"/>
          </a:p>
          <a:p>
            <a:r>
              <a:rPr lang="zh-CN" altLang="en-US" dirty="0"/>
              <a:t>完善应用。</a:t>
            </a:r>
          </a:p>
        </p:txBody>
      </p:sp>
      <p:sp>
        <p:nvSpPr>
          <p:cNvPr id="2" name="页脚占位符 1">
            <a:extLst>
              <a:ext uri="{FF2B5EF4-FFF2-40B4-BE49-F238E27FC236}">
                <a16:creationId xmlns:a16="http://schemas.microsoft.com/office/drawing/2014/main" id="{D6A001BB-F3AF-44C0-82B7-95EAD32404B2}"/>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3" name="灯片编号占位符 2">
            <a:extLst>
              <a:ext uri="{FF2B5EF4-FFF2-40B4-BE49-F238E27FC236}">
                <a16:creationId xmlns:a16="http://schemas.microsoft.com/office/drawing/2014/main" id="{35D3A9E0-DAD8-46E6-B149-36C218E0E770}"/>
              </a:ext>
            </a:extLst>
          </p:cNvPr>
          <p:cNvSpPr>
            <a:spLocks noGrp="1"/>
          </p:cNvSpPr>
          <p:nvPr>
            <p:ph type="sldNum" sz="quarter" idx="12"/>
          </p:nvPr>
        </p:nvSpPr>
        <p:spPr/>
        <p:txBody>
          <a:bodyPr/>
          <a:lstStyle/>
          <a:p>
            <a:fld id="{D0FC60B1-B23A-446E-BCBA-080D485AE75B}" type="slidenum">
              <a:rPr lang="zh-CN" altLang="en-US" smtClean="0"/>
              <a:t>15</a:t>
            </a:fld>
            <a:endParaRPr lang="zh-CN" altLang="en-US"/>
          </a:p>
        </p:txBody>
      </p:sp>
    </p:spTree>
    <p:extLst>
      <p:ext uri="{BB962C8B-B14F-4D97-AF65-F5344CB8AC3E}">
        <p14:creationId xmlns:p14="http://schemas.microsoft.com/office/powerpoint/2010/main" val="3116030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FACB94-512B-49DD-8AC9-3E7C867C3784}"/>
              </a:ext>
            </a:extLst>
          </p:cNvPr>
          <p:cNvSpPr>
            <a:spLocks noGrp="1"/>
          </p:cNvSpPr>
          <p:nvPr>
            <p:ph type="ctrTitle"/>
          </p:nvPr>
        </p:nvSpPr>
        <p:spPr/>
        <p:txBody>
          <a:bodyPr>
            <a:normAutofit/>
          </a:bodyPr>
          <a:lstStyle/>
          <a:p>
            <a:r>
              <a:rPr lang="zh-CN" altLang="en-US" b="1" dirty="0"/>
              <a:t>谢谢！</a:t>
            </a:r>
          </a:p>
        </p:txBody>
      </p:sp>
    </p:spTree>
    <p:extLst>
      <p:ext uri="{BB962C8B-B14F-4D97-AF65-F5344CB8AC3E}">
        <p14:creationId xmlns:p14="http://schemas.microsoft.com/office/powerpoint/2010/main" val="357641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8B42D36-E439-4BF1-937B-098094B45119}"/>
              </a:ext>
            </a:extLst>
          </p:cNvPr>
          <p:cNvSpPr>
            <a:spLocks noGrp="1"/>
          </p:cNvSpPr>
          <p:nvPr>
            <p:ph idx="1"/>
          </p:nvPr>
        </p:nvSpPr>
        <p:spPr>
          <a:xfrm>
            <a:off x="1111967" y="1582344"/>
            <a:ext cx="10515600" cy="4351338"/>
          </a:xfrm>
        </p:spPr>
        <p:txBody>
          <a:bodyPr/>
          <a:lstStyle/>
          <a:p>
            <a:r>
              <a:rPr lang="zh-CN" altLang="en-US" dirty="0">
                <a:latin typeface="楷体" panose="02010609060101010101" pitchFamily="49" charset="-122"/>
                <a:ea typeface="楷体" panose="02010609060101010101" pitchFamily="49" charset="-122"/>
              </a:rPr>
              <a:t>选题背景</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研究意义</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相关工作</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研究难点</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解决思路</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初步结果</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未来工作</a:t>
            </a:r>
          </a:p>
        </p:txBody>
      </p:sp>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3941088"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目录</a:t>
            </a:r>
            <a:endParaRPr lang="en-US" altLang="zh-CN" sz="4000" b="1"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页脚占位符 1">
            <a:extLst>
              <a:ext uri="{FF2B5EF4-FFF2-40B4-BE49-F238E27FC236}">
                <a16:creationId xmlns:a16="http://schemas.microsoft.com/office/drawing/2014/main" id="{8E3F7669-BDF9-4D0F-8D51-B66A3F479447}"/>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CE65FC1D-BB93-49F7-85AD-E3355F463F02}"/>
              </a:ext>
            </a:extLst>
          </p:cNvPr>
          <p:cNvSpPr>
            <a:spLocks noGrp="1"/>
          </p:cNvSpPr>
          <p:nvPr>
            <p:ph type="sldNum" sz="quarter" idx="12"/>
          </p:nvPr>
        </p:nvSpPr>
        <p:spPr/>
        <p:txBody>
          <a:bodyPr/>
          <a:lstStyle/>
          <a:p>
            <a:fld id="{D0FC60B1-B23A-446E-BCBA-080D485AE75B}" type="slidenum">
              <a:rPr lang="zh-CN" altLang="en-US" smtClean="0"/>
              <a:t>2</a:t>
            </a:fld>
            <a:endParaRPr lang="zh-CN" altLang="en-US" dirty="0"/>
          </a:p>
        </p:txBody>
      </p:sp>
    </p:spTree>
    <p:extLst>
      <p:ext uri="{BB962C8B-B14F-4D97-AF65-F5344CB8AC3E}">
        <p14:creationId xmlns:p14="http://schemas.microsoft.com/office/powerpoint/2010/main" val="198493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3941088"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选题背景</a:t>
            </a:r>
            <a:endParaRPr lang="en-US" altLang="zh-CN" sz="4000" b="1"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内容占位符 2">
            <a:extLst>
              <a:ext uri="{FF2B5EF4-FFF2-40B4-BE49-F238E27FC236}">
                <a16:creationId xmlns:a16="http://schemas.microsoft.com/office/drawing/2014/main" id="{55F6BF59-516F-4F69-A4C4-03FB8B19190E}"/>
              </a:ext>
            </a:extLst>
          </p:cNvPr>
          <p:cNvSpPr>
            <a:spLocks noGrp="1"/>
          </p:cNvSpPr>
          <p:nvPr>
            <p:ph idx="1"/>
          </p:nvPr>
        </p:nvSpPr>
        <p:spPr>
          <a:xfrm>
            <a:off x="1483745" y="4538443"/>
            <a:ext cx="9041502" cy="1904301"/>
          </a:xfrm>
        </p:spPr>
        <p:txBody>
          <a:bodyPr>
            <a:noAutofit/>
          </a:bodyPr>
          <a:lstStyle/>
          <a:p>
            <a:pPr marL="0" indent="720000">
              <a:lnSpc>
                <a:spcPct val="170000"/>
              </a:lnSpc>
              <a:buNone/>
            </a:pPr>
            <a:r>
              <a:rPr lang="en-US" altLang="zh-CN" sz="1500" dirty="0"/>
              <a:t>Voronoi </a:t>
            </a:r>
            <a:r>
              <a:rPr lang="zh-CN" altLang="en-US" sz="1500" dirty="0"/>
              <a:t>图及其相关的工作，在路径规划，材料科学，分子生物学以及计算机图形学等领域具有广泛的理论和实际应用。普通的</a:t>
            </a:r>
            <a:r>
              <a:rPr lang="en-US" altLang="zh-CN" sz="1500" dirty="0"/>
              <a:t>Voronoi</a:t>
            </a:r>
            <a:r>
              <a:rPr lang="zh-CN" altLang="en-US" sz="1500" dirty="0"/>
              <a:t>图已经具有的非常成熟鲁棒的算法，但是其演变出的</a:t>
            </a:r>
            <a:r>
              <a:rPr lang="en-US" altLang="zh-CN" sz="1500" dirty="0"/>
              <a:t>Apollonius</a:t>
            </a:r>
            <a:r>
              <a:rPr lang="zh-CN" altLang="en-US" sz="1500" dirty="0"/>
              <a:t>图的研究却相对较少，尤其是三维的</a:t>
            </a:r>
            <a:r>
              <a:rPr lang="en-US" altLang="zh-CN" sz="1500" dirty="0"/>
              <a:t>Apollonius</a:t>
            </a:r>
            <a:r>
              <a:rPr lang="zh-CN" altLang="en-US" sz="1500" dirty="0"/>
              <a:t>图的相关研究更是稀少。即使二维的</a:t>
            </a:r>
            <a:r>
              <a:rPr lang="en-US" altLang="zh-CN" sz="1500" dirty="0"/>
              <a:t>Apollonius</a:t>
            </a:r>
            <a:r>
              <a:rPr lang="zh-CN" altLang="en-US" sz="1500" dirty="0"/>
              <a:t>图在</a:t>
            </a:r>
            <a:r>
              <a:rPr lang="en-US" altLang="zh-CN" sz="1500" dirty="0"/>
              <a:t>CGAL</a:t>
            </a:r>
            <a:r>
              <a:rPr lang="zh-CN" altLang="en-US" sz="1500" dirty="0"/>
              <a:t>中已经有了较为鲁棒的代码，但是三维的</a:t>
            </a:r>
            <a:r>
              <a:rPr lang="en-US" altLang="zh-CN" sz="1500" dirty="0"/>
              <a:t>Apollonius</a:t>
            </a:r>
            <a:r>
              <a:rPr lang="zh-CN" altLang="en-US" sz="1500" dirty="0"/>
              <a:t>图还没有一个鲁棒并且可以实际应用的代码。</a:t>
            </a:r>
          </a:p>
        </p:txBody>
      </p:sp>
      <p:pic>
        <p:nvPicPr>
          <p:cNvPr id="2" name="图片 1">
            <a:extLst>
              <a:ext uri="{FF2B5EF4-FFF2-40B4-BE49-F238E27FC236}">
                <a16:creationId xmlns:a16="http://schemas.microsoft.com/office/drawing/2014/main" id="{D8CE2F0B-AE12-45FD-9D3F-B8D9202353A2}"/>
              </a:ext>
            </a:extLst>
          </p:cNvPr>
          <p:cNvPicPr>
            <a:picLocks noChangeAspect="1"/>
          </p:cNvPicPr>
          <p:nvPr/>
        </p:nvPicPr>
        <p:blipFill>
          <a:blip r:embed="rId4"/>
          <a:stretch>
            <a:fillRect/>
          </a:stretch>
        </p:blipFill>
        <p:spPr>
          <a:xfrm>
            <a:off x="2332139" y="1228442"/>
            <a:ext cx="6828639" cy="2555945"/>
          </a:xfrm>
          <a:prstGeom prst="rect">
            <a:avLst/>
          </a:prstGeom>
        </p:spPr>
      </p:pic>
      <p:sp>
        <p:nvSpPr>
          <p:cNvPr id="3" name="文本框 2">
            <a:extLst>
              <a:ext uri="{FF2B5EF4-FFF2-40B4-BE49-F238E27FC236}">
                <a16:creationId xmlns:a16="http://schemas.microsoft.com/office/drawing/2014/main" id="{9F893220-4127-4CF8-B1D7-CBDB7AB00FA0}"/>
              </a:ext>
            </a:extLst>
          </p:cNvPr>
          <p:cNvSpPr txBox="1"/>
          <p:nvPr/>
        </p:nvSpPr>
        <p:spPr>
          <a:xfrm>
            <a:off x="2550253" y="3868372"/>
            <a:ext cx="1709954" cy="338554"/>
          </a:xfrm>
          <a:prstGeom prst="rect">
            <a:avLst/>
          </a:prstGeom>
          <a:noFill/>
        </p:spPr>
        <p:txBody>
          <a:bodyPr wrap="square" rtlCol="0">
            <a:spAutoFit/>
          </a:bodyPr>
          <a:lstStyle/>
          <a:p>
            <a:pPr algn="ctr"/>
            <a:r>
              <a:rPr lang="en-US" altLang="zh-CN" sz="1600" b="1" dirty="0"/>
              <a:t>2D Voronoi</a:t>
            </a:r>
            <a:r>
              <a:rPr lang="zh-CN" altLang="en-US" sz="1600" b="1" dirty="0"/>
              <a:t>图</a:t>
            </a:r>
          </a:p>
        </p:txBody>
      </p:sp>
      <p:sp>
        <p:nvSpPr>
          <p:cNvPr id="9" name="文本框 8">
            <a:extLst>
              <a:ext uri="{FF2B5EF4-FFF2-40B4-BE49-F238E27FC236}">
                <a16:creationId xmlns:a16="http://schemas.microsoft.com/office/drawing/2014/main" id="{1EF78678-2B5F-4DCF-8289-26B4C866F252}"/>
              </a:ext>
            </a:extLst>
          </p:cNvPr>
          <p:cNvSpPr txBox="1"/>
          <p:nvPr/>
        </p:nvSpPr>
        <p:spPr>
          <a:xfrm>
            <a:off x="4871208" y="3885675"/>
            <a:ext cx="1551963" cy="338554"/>
          </a:xfrm>
          <a:prstGeom prst="rect">
            <a:avLst/>
          </a:prstGeom>
          <a:noFill/>
        </p:spPr>
        <p:txBody>
          <a:bodyPr wrap="square" rtlCol="0">
            <a:spAutoFit/>
          </a:bodyPr>
          <a:lstStyle/>
          <a:p>
            <a:pPr algn="ctr"/>
            <a:r>
              <a:rPr lang="en-US" altLang="zh-CN" sz="1600" b="1" dirty="0"/>
              <a:t>2D Power</a:t>
            </a:r>
            <a:r>
              <a:rPr lang="zh-CN" altLang="en-US" sz="1600" b="1" dirty="0"/>
              <a:t>图</a:t>
            </a:r>
          </a:p>
        </p:txBody>
      </p:sp>
      <p:sp>
        <p:nvSpPr>
          <p:cNvPr id="10" name="文本框 9">
            <a:extLst>
              <a:ext uri="{FF2B5EF4-FFF2-40B4-BE49-F238E27FC236}">
                <a16:creationId xmlns:a16="http://schemas.microsoft.com/office/drawing/2014/main" id="{5CCA72A7-F30D-4EDF-B472-DA888ECAE678}"/>
              </a:ext>
            </a:extLst>
          </p:cNvPr>
          <p:cNvSpPr txBox="1"/>
          <p:nvPr/>
        </p:nvSpPr>
        <p:spPr>
          <a:xfrm>
            <a:off x="7034172" y="3868373"/>
            <a:ext cx="1928070" cy="338554"/>
          </a:xfrm>
          <a:prstGeom prst="rect">
            <a:avLst/>
          </a:prstGeom>
          <a:noFill/>
        </p:spPr>
        <p:txBody>
          <a:bodyPr wrap="square" rtlCol="0">
            <a:spAutoFit/>
          </a:bodyPr>
          <a:lstStyle/>
          <a:p>
            <a:pPr algn="ctr"/>
            <a:r>
              <a:rPr lang="en-US" altLang="zh-CN" sz="1600" b="1" dirty="0"/>
              <a:t>2D Apollonius</a:t>
            </a:r>
            <a:r>
              <a:rPr lang="zh-CN" altLang="en-US" sz="1600" b="1" dirty="0"/>
              <a:t>图</a:t>
            </a:r>
          </a:p>
        </p:txBody>
      </p:sp>
      <p:sp>
        <p:nvSpPr>
          <p:cNvPr id="4" name="页脚占位符 3">
            <a:extLst>
              <a:ext uri="{FF2B5EF4-FFF2-40B4-BE49-F238E27FC236}">
                <a16:creationId xmlns:a16="http://schemas.microsoft.com/office/drawing/2014/main" id="{1D77290F-0268-4B55-9473-9515FAF1716C}"/>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endParaRPr lang="zh-CN" altLang="en-US" dirty="0"/>
          </a:p>
        </p:txBody>
      </p:sp>
      <p:sp>
        <p:nvSpPr>
          <p:cNvPr id="5" name="灯片编号占位符 4">
            <a:extLst>
              <a:ext uri="{FF2B5EF4-FFF2-40B4-BE49-F238E27FC236}">
                <a16:creationId xmlns:a16="http://schemas.microsoft.com/office/drawing/2014/main" id="{299A0C45-4043-4850-89DD-85D9CC00CB6E}"/>
              </a:ext>
            </a:extLst>
          </p:cNvPr>
          <p:cNvSpPr>
            <a:spLocks noGrp="1"/>
          </p:cNvSpPr>
          <p:nvPr>
            <p:ph type="sldNum" sz="quarter" idx="12"/>
          </p:nvPr>
        </p:nvSpPr>
        <p:spPr/>
        <p:txBody>
          <a:bodyPr/>
          <a:lstStyle/>
          <a:p>
            <a:fld id="{D0FC60B1-B23A-446E-BCBA-080D485AE75B}" type="slidenum">
              <a:rPr lang="zh-CN" altLang="en-US" smtClean="0"/>
              <a:t>3</a:t>
            </a:fld>
            <a:endParaRPr lang="zh-CN" altLang="en-US"/>
          </a:p>
        </p:txBody>
      </p:sp>
    </p:spTree>
    <p:extLst>
      <p:ext uri="{BB962C8B-B14F-4D97-AF65-F5344CB8AC3E}">
        <p14:creationId xmlns:p14="http://schemas.microsoft.com/office/powerpoint/2010/main" val="22685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6602876"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研究意义</a:t>
            </a:r>
            <a:r>
              <a:rPr lang="en-US" altLang="zh-CN" sz="2000" dirty="0">
                <a:latin typeface="Calibri" panose="020F0502020204030204" pitchFamily="34" charset="0"/>
                <a:cs typeface="Calibri" panose="020F0502020204030204" pitchFamily="34" charset="0"/>
              </a:rPr>
              <a:t>(Apollonius </a:t>
            </a:r>
            <a:r>
              <a:rPr lang="zh-CN" altLang="en-US" sz="2000" dirty="0">
                <a:latin typeface="Calibri" panose="020F0502020204030204" pitchFamily="34" charset="0"/>
                <a:cs typeface="Calibri" panose="020F0502020204030204" pitchFamily="34" charset="0"/>
              </a:rPr>
              <a:t>图</a:t>
            </a:r>
            <a:r>
              <a:rPr lang="en-US" altLang="zh-CN" sz="2000" dirty="0">
                <a:latin typeface="Calibri" panose="020F0502020204030204" pitchFamily="34" charset="0"/>
                <a:cs typeface="Calibri" panose="020F0502020204030204" pitchFamily="34" charset="0"/>
              </a:rPr>
              <a:t>)</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a:extLst>
              <a:ext uri="{FF2B5EF4-FFF2-40B4-BE49-F238E27FC236}">
                <a16:creationId xmlns:a16="http://schemas.microsoft.com/office/drawing/2014/main" id="{7A505AC0-2654-4599-82EA-E55701CC10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078433" y="1337007"/>
            <a:ext cx="2403207" cy="2437718"/>
          </a:xfrm>
        </p:spPr>
      </p:pic>
      <p:pic>
        <p:nvPicPr>
          <p:cNvPr id="10" name="图片 9">
            <a:extLst>
              <a:ext uri="{FF2B5EF4-FFF2-40B4-BE49-F238E27FC236}">
                <a16:creationId xmlns:a16="http://schemas.microsoft.com/office/drawing/2014/main" id="{73A93AC0-7CB3-4D3E-B1C7-66DF623E9E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9014" y="1214229"/>
            <a:ext cx="2626656" cy="2504290"/>
          </a:xfrm>
          <a:prstGeom prst="rect">
            <a:avLst/>
          </a:prstGeom>
        </p:spPr>
      </p:pic>
      <p:sp>
        <p:nvSpPr>
          <p:cNvPr id="11" name="文本框 10">
            <a:extLst>
              <a:ext uri="{FF2B5EF4-FFF2-40B4-BE49-F238E27FC236}">
                <a16:creationId xmlns:a16="http://schemas.microsoft.com/office/drawing/2014/main" id="{21DA04D5-2699-41B8-B886-97222867541A}"/>
              </a:ext>
            </a:extLst>
          </p:cNvPr>
          <p:cNvSpPr txBox="1"/>
          <p:nvPr/>
        </p:nvSpPr>
        <p:spPr>
          <a:xfrm>
            <a:off x="1078432" y="3788293"/>
            <a:ext cx="2403207" cy="338554"/>
          </a:xfrm>
          <a:prstGeom prst="rect">
            <a:avLst/>
          </a:prstGeom>
          <a:noFill/>
        </p:spPr>
        <p:txBody>
          <a:bodyPr wrap="square" rtlCol="0">
            <a:spAutoFit/>
          </a:bodyPr>
          <a:lstStyle/>
          <a:p>
            <a:pPr algn="ctr"/>
            <a:r>
              <a:rPr lang="zh-CN" altLang="en-US" sz="1600" b="1" dirty="0"/>
              <a:t>（</a:t>
            </a:r>
            <a:r>
              <a:rPr lang="en-US" altLang="zh-CN" sz="1600" b="1" dirty="0"/>
              <a:t>a</a:t>
            </a:r>
            <a:r>
              <a:rPr lang="zh-CN" altLang="en-US" sz="1600" b="1" dirty="0"/>
              <a:t>）</a:t>
            </a:r>
            <a:r>
              <a:rPr lang="en-US" altLang="zh-CN" sz="1600" b="1" dirty="0"/>
              <a:t>2D</a:t>
            </a:r>
            <a:endParaRPr lang="zh-CN" altLang="en-US" sz="1600" b="1" dirty="0"/>
          </a:p>
        </p:txBody>
      </p:sp>
      <p:sp>
        <p:nvSpPr>
          <p:cNvPr id="17" name="文本框 16">
            <a:extLst>
              <a:ext uri="{FF2B5EF4-FFF2-40B4-BE49-F238E27FC236}">
                <a16:creationId xmlns:a16="http://schemas.microsoft.com/office/drawing/2014/main" id="{F692358F-A802-4B2F-A325-DD16E93F8035}"/>
              </a:ext>
            </a:extLst>
          </p:cNvPr>
          <p:cNvSpPr txBox="1"/>
          <p:nvPr/>
        </p:nvSpPr>
        <p:spPr>
          <a:xfrm>
            <a:off x="4830738" y="3774725"/>
            <a:ext cx="2403207" cy="338554"/>
          </a:xfrm>
          <a:prstGeom prst="rect">
            <a:avLst/>
          </a:prstGeom>
          <a:noFill/>
        </p:spPr>
        <p:txBody>
          <a:bodyPr wrap="square" rtlCol="0">
            <a:spAutoFit/>
          </a:bodyPr>
          <a:lstStyle/>
          <a:p>
            <a:pPr algn="ctr"/>
            <a:r>
              <a:rPr lang="en-US" altLang="zh-CN" sz="1600" b="1" dirty="0"/>
              <a:t>(b) 3D</a:t>
            </a:r>
            <a:endParaRPr lang="zh-CN" altLang="en-US" sz="1600" b="1" dirty="0"/>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398E350A-FC01-437C-BB56-08248AEEF381}"/>
                  </a:ext>
                </a:extLst>
              </p:cNvPr>
              <p:cNvSpPr txBox="1"/>
              <p:nvPr/>
            </p:nvSpPr>
            <p:spPr>
              <a:xfrm>
                <a:off x="1250497" y="4280371"/>
                <a:ext cx="9818254" cy="1789977"/>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Apollonius</a:t>
                </a:r>
                <a:r>
                  <a:rPr lang="zh-CN" altLang="en-US" dirty="0"/>
                  <a:t>图的顶点由四个（或者以上）种子点生成。到四个种子点的带权距离相等且最近；</a:t>
                </a:r>
                <a:endParaRPr lang="en-US" altLang="zh-CN" dirty="0"/>
              </a:p>
              <a:p>
                <a:pPr marL="285750" indent="-285750">
                  <a:buFont typeface="Arial" panose="020B0604020202020204" pitchFamily="34" charset="0"/>
                  <a:buChar char="•"/>
                </a:pPr>
                <a:r>
                  <a:rPr lang="en-US" altLang="zh-CN" dirty="0"/>
                  <a:t>Apollonius</a:t>
                </a:r>
                <a:r>
                  <a:rPr lang="zh-CN" altLang="en-US" dirty="0"/>
                  <a:t>图的边对应着三个种子点，到齐带权距离相等且最近，且边为弯曲的边；</a:t>
                </a:r>
                <a:endParaRPr lang="en-US" altLang="zh-CN" dirty="0"/>
              </a:p>
              <a:p>
                <a:pPr marL="285750" indent="-285750">
                  <a:buFont typeface="Arial" panose="020B0604020202020204" pitchFamily="34" charset="0"/>
                  <a:buChar char="•"/>
                </a:pPr>
                <a:r>
                  <a:rPr lang="en-US" altLang="zh-CN" dirty="0"/>
                  <a:t>Apollonius</a:t>
                </a:r>
                <a:r>
                  <a:rPr lang="zh-CN" altLang="en-US" dirty="0"/>
                  <a:t>图的面为双曲面；</a:t>
                </a:r>
                <a:endParaRPr lang="en-US" altLang="zh-CN" dirty="0"/>
              </a:p>
              <a:p>
                <a:pPr marL="285750" indent="-285750">
                  <a:buFont typeface="Arial" panose="020B0604020202020204" pitchFamily="34" charset="0"/>
                  <a:buChar char="•"/>
                </a:pPr>
                <a:r>
                  <a:rPr lang="zh-CN" altLang="en-US" dirty="0"/>
                  <a:t>存在着隐藏点的概念；</a:t>
                </a:r>
                <a:endParaRPr lang="en-US" altLang="zh-CN" dirty="0"/>
              </a:p>
              <a:p>
                <a:pPr marL="285750" indent="-285750">
                  <a:buFont typeface="Arial" panose="020B0604020202020204" pitchFamily="34" charset="0"/>
                  <a:buChar char="•"/>
                </a:pPr>
                <a:r>
                  <a:rPr lang="zh-CN" altLang="en-US" dirty="0"/>
                  <a:t>拥有着更加复杂的拓扑结构。</a:t>
                </a:r>
                <a:endParaRPr lang="en-US" altLang="zh-CN" dirty="0"/>
              </a:p>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rPr>
                      <m:t>𝑑</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oMath>
                </a14:m>
                <a:endParaRPr lang="zh-CN" altLang="en-US" dirty="0"/>
              </a:p>
            </p:txBody>
          </p:sp>
        </mc:Choice>
        <mc:Fallback>
          <p:sp>
            <p:nvSpPr>
              <p:cNvPr id="12" name="文本框 11">
                <a:extLst>
                  <a:ext uri="{FF2B5EF4-FFF2-40B4-BE49-F238E27FC236}">
                    <a16:creationId xmlns:a16="http://schemas.microsoft.com/office/drawing/2014/main" id="{398E350A-FC01-437C-BB56-08248AEEF381}"/>
                  </a:ext>
                </a:extLst>
              </p:cNvPr>
              <p:cNvSpPr txBox="1">
                <a:spLocks noRot="1" noChangeAspect="1" noMove="1" noResize="1" noEditPoints="1" noAdjustHandles="1" noChangeArrowheads="1" noChangeShapeType="1" noTextEdit="1"/>
              </p:cNvSpPr>
              <p:nvPr/>
            </p:nvSpPr>
            <p:spPr>
              <a:xfrm>
                <a:off x="1250497" y="4280371"/>
                <a:ext cx="9818254" cy="1789977"/>
              </a:xfrm>
              <a:prstGeom prst="rect">
                <a:avLst/>
              </a:prstGeom>
              <a:blipFill>
                <a:blip r:embed="rId6"/>
                <a:stretch>
                  <a:fillRect l="-372" t="-1701" b="-2381"/>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816DCF3C-1081-43D3-9C25-81815771D06A}"/>
              </a:ext>
            </a:extLst>
          </p:cNvPr>
          <p:cNvPicPr>
            <a:picLocks noChangeAspect="1"/>
          </p:cNvPicPr>
          <p:nvPr/>
        </p:nvPicPr>
        <p:blipFill>
          <a:blip r:embed="rId7"/>
          <a:stretch>
            <a:fillRect/>
          </a:stretch>
        </p:blipFill>
        <p:spPr>
          <a:xfrm>
            <a:off x="8257165" y="1484303"/>
            <a:ext cx="2143125" cy="2143125"/>
          </a:xfrm>
          <a:prstGeom prst="rect">
            <a:avLst/>
          </a:prstGeom>
        </p:spPr>
      </p:pic>
      <p:sp>
        <p:nvSpPr>
          <p:cNvPr id="19" name="文本框 18">
            <a:extLst>
              <a:ext uri="{FF2B5EF4-FFF2-40B4-BE49-F238E27FC236}">
                <a16:creationId xmlns:a16="http://schemas.microsoft.com/office/drawing/2014/main" id="{C6EEFF27-6C73-41DA-BD1D-3F95AD96A97B}"/>
              </a:ext>
            </a:extLst>
          </p:cNvPr>
          <p:cNvSpPr txBox="1"/>
          <p:nvPr/>
        </p:nvSpPr>
        <p:spPr>
          <a:xfrm>
            <a:off x="8284874" y="3794520"/>
            <a:ext cx="2403207" cy="338554"/>
          </a:xfrm>
          <a:prstGeom prst="rect">
            <a:avLst/>
          </a:prstGeom>
          <a:noFill/>
        </p:spPr>
        <p:txBody>
          <a:bodyPr wrap="square" rtlCol="0">
            <a:spAutoFit/>
          </a:bodyPr>
          <a:lstStyle/>
          <a:p>
            <a:pPr algn="ctr"/>
            <a:r>
              <a:rPr lang="en-US" altLang="zh-CN" sz="1600" b="1" dirty="0"/>
              <a:t>(c) </a:t>
            </a:r>
            <a:r>
              <a:rPr lang="zh-CN" altLang="en-US" sz="1600" b="1" dirty="0"/>
              <a:t>隐藏点</a:t>
            </a:r>
          </a:p>
        </p:txBody>
      </p:sp>
      <p:sp>
        <p:nvSpPr>
          <p:cNvPr id="2" name="页脚占位符 1">
            <a:extLst>
              <a:ext uri="{FF2B5EF4-FFF2-40B4-BE49-F238E27FC236}">
                <a16:creationId xmlns:a16="http://schemas.microsoft.com/office/drawing/2014/main" id="{E1DE83C8-3F60-4FA9-981F-EA792AD05388}"/>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3" name="灯片编号占位符 2">
            <a:extLst>
              <a:ext uri="{FF2B5EF4-FFF2-40B4-BE49-F238E27FC236}">
                <a16:creationId xmlns:a16="http://schemas.microsoft.com/office/drawing/2014/main" id="{B2DD97C9-8363-460E-A2F6-325758923E86}"/>
              </a:ext>
            </a:extLst>
          </p:cNvPr>
          <p:cNvSpPr>
            <a:spLocks noGrp="1"/>
          </p:cNvSpPr>
          <p:nvPr>
            <p:ph type="sldNum" sz="quarter" idx="12"/>
          </p:nvPr>
        </p:nvSpPr>
        <p:spPr/>
        <p:txBody>
          <a:bodyPr/>
          <a:lstStyle/>
          <a:p>
            <a:fld id="{D0FC60B1-B23A-446E-BCBA-080D485AE75B}" type="slidenum">
              <a:rPr lang="zh-CN" altLang="en-US" smtClean="0"/>
              <a:t>4</a:t>
            </a:fld>
            <a:endParaRPr lang="zh-CN" altLang="en-US"/>
          </a:p>
        </p:txBody>
      </p:sp>
    </p:spTree>
    <p:extLst>
      <p:ext uri="{BB962C8B-B14F-4D97-AF65-F5344CB8AC3E}">
        <p14:creationId xmlns:p14="http://schemas.microsoft.com/office/powerpoint/2010/main" val="177117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4927540"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研究意义</a:t>
            </a:r>
            <a:r>
              <a:rPr lang="zh-CN" altLang="en-US" dirty="0">
                <a:latin typeface="Calibri" panose="020F0502020204030204" pitchFamily="34" charset="0"/>
                <a:cs typeface="Calibri" panose="020F0502020204030204" pitchFamily="34" charset="0"/>
              </a:rPr>
              <a:t>（路径规划）</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内容占位符 10">
            <a:extLst>
              <a:ext uri="{FF2B5EF4-FFF2-40B4-BE49-F238E27FC236}">
                <a16:creationId xmlns:a16="http://schemas.microsoft.com/office/drawing/2014/main" id="{A3C44CC9-083E-4A0C-85B1-250935F28BE6}"/>
              </a:ext>
            </a:extLst>
          </p:cNvPr>
          <p:cNvPicPr>
            <a:picLocks noGrp="1" noChangeAspect="1"/>
          </p:cNvPicPr>
          <p:nvPr>
            <p:ph idx="1"/>
          </p:nvPr>
        </p:nvPicPr>
        <p:blipFill>
          <a:blip r:embed="rId4"/>
          <a:stretch>
            <a:fillRect/>
          </a:stretch>
        </p:blipFill>
        <p:spPr>
          <a:xfrm>
            <a:off x="1782398" y="1743984"/>
            <a:ext cx="3647741" cy="2069234"/>
          </a:xfrm>
          <a:prstGeom prst="rect">
            <a:avLst/>
          </a:prstGeom>
        </p:spPr>
      </p:pic>
      <p:pic>
        <p:nvPicPr>
          <p:cNvPr id="12" name="图片 11">
            <a:extLst>
              <a:ext uri="{FF2B5EF4-FFF2-40B4-BE49-F238E27FC236}">
                <a16:creationId xmlns:a16="http://schemas.microsoft.com/office/drawing/2014/main" id="{369227F3-162C-4DDC-B519-02F47673A419}"/>
              </a:ext>
            </a:extLst>
          </p:cNvPr>
          <p:cNvPicPr>
            <a:picLocks noChangeAspect="1"/>
          </p:cNvPicPr>
          <p:nvPr/>
        </p:nvPicPr>
        <p:blipFill>
          <a:blip r:embed="rId5"/>
          <a:stretch>
            <a:fillRect/>
          </a:stretch>
        </p:blipFill>
        <p:spPr>
          <a:xfrm>
            <a:off x="6555298" y="1812968"/>
            <a:ext cx="2286000" cy="2000250"/>
          </a:xfrm>
          <a:prstGeom prst="rect">
            <a:avLst/>
          </a:prstGeom>
        </p:spPr>
      </p:pic>
      <p:sp>
        <p:nvSpPr>
          <p:cNvPr id="13" name="文本框 12">
            <a:extLst>
              <a:ext uri="{FF2B5EF4-FFF2-40B4-BE49-F238E27FC236}">
                <a16:creationId xmlns:a16="http://schemas.microsoft.com/office/drawing/2014/main" id="{0722514B-06DD-45D1-827E-7863FC207E43}"/>
              </a:ext>
            </a:extLst>
          </p:cNvPr>
          <p:cNvSpPr txBox="1"/>
          <p:nvPr/>
        </p:nvSpPr>
        <p:spPr>
          <a:xfrm>
            <a:off x="1129972" y="4787995"/>
            <a:ext cx="9102055" cy="1200329"/>
          </a:xfrm>
          <a:prstGeom prst="rect">
            <a:avLst/>
          </a:prstGeom>
          <a:noFill/>
        </p:spPr>
        <p:txBody>
          <a:bodyPr wrap="square" rtlCol="0">
            <a:spAutoFit/>
          </a:bodyPr>
          <a:lstStyle/>
          <a:p>
            <a:r>
              <a:rPr lang="zh-CN" altLang="en-US" dirty="0"/>
              <a:t>使用</a:t>
            </a:r>
            <a:r>
              <a:rPr lang="en-US" altLang="zh-CN" dirty="0"/>
              <a:t>Voronoi</a:t>
            </a:r>
            <a:r>
              <a:rPr lang="zh-CN" altLang="en-US" dirty="0"/>
              <a:t>图进行路径规划，一般将物体和障碍物都看做是点。但是物体和障碍物本身是有大小的，所以传统的</a:t>
            </a:r>
            <a:r>
              <a:rPr lang="en-US" altLang="zh-CN" dirty="0"/>
              <a:t>Voronoi</a:t>
            </a:r>
            <a:r>
              <a:rPr lang="zh-CN" altLang="en-US" dirty="0"/>
              <a:t>并不一定能避免碰撞。</a:t>
            </a:r>
            <a:endParaRPr lang="en-US" altLang="zh-CN" dirty="0"/>
          </a:p>
          <a:p>
            <a:r>
              <a:rPr lang="en-US" altLang="zh-CN" dirty="0"/>
              <a:t>Apollonius</a:t>
            </a:r>
            <a:r>
              <a:rPr lang="zh-CN" altLang="en-US" dirty="0"/>
              <a:t>图的距离度量为带权距离。当我们将物体的外接圆的半径作为权重时，当某边上存在距离为负数的点时，则说明可能存在了碰撞。</a:t>
            </a:r>
          </a:p>
        </p:txBody>
      </p:sp>
      <p:sp>
        <p:nvSpPr>
          <p:cNvPr id="2" name="文本框 1">
            <a:extLst>
              <a:ext uri="{FF2B5EF4-FFF2-40B4-BE49-F238E27FC236}">
                <a16:creationId xmlns:a16="http://schemas.microsoft.com/office/drawing/2014/main" id="{BA30A7EB-45E8-43F0-AFA6-97615E2D45AF}"/>
              </a:ext>
            </a:extLst>
          </p:cNvPr>
          <p:cNvSpPr txBox="1"/>
          <p:nvPr/>
        </p:nvSpPr>
        <p:spPr>
          <a:xfrm>
            <a:off x="2318327" y="4043414"/>
            <a:ext cx="2299854" cy="338554"/>
          </a:xfrm>
          <a:prstGeom prst="rect">
            <a:avLst/>
          </a:prstGeom>
          <a:noFill/>
        </p:spPr>
        <p:txBody>
          <a:bodyPr wrap="square" rtlCol="0">
            <a:spAutoFit/>
          </a:bodyPr>
          <a:lstStyle/>
          <a:p>
            <a:pPr algn="ctr"/>
            <a:r>
              <a:rPr lang="en-US" altLang="zh-CN" sz="1600" b="1" dirty="0"/>
              <a:t>Voronoi</a:t>
            </a:r>
            <a:r>
              <a:rPr lang="zh-CN" altLang="en-US" sz="1600" b="1" dirty="0"/>
              <a:t>图</a:t>
            </a:r>
          </a:p>
        </p:txBody>
      </p:sp>
      <p:sp>
        <p:nvSpPr>
          <p:cNvPr id="9" name="文本框 8">
            <a:extLst>
              <a:ext uri="{FF2B5EF4-FFF2-40B4-BE49-F238E27FC236}">
                <a16:creationId xmlns:a16="http://schemas.microsoft.com/office/drawing/2014/main" id="{536FFE23-65D6-43D2-954B-9660C504DEF4}"/>
              </a:ext>
            </a:extLst>
          </p:cNvPr>
          <p:cNvSpPr txBox="1"/>
          <p:nvPr/>
        </p:nvSpPr>
        <p:spPr>
          <a:xfrm>
            <a:off x="6423894" y="4003801"/>
            <a:ext cx="2299854" cy="338554"/>
          </a:xfrm>
          <a:prstGeom prst="rect">
            <a:avLst/>
          </a:prstGeom>
          <a:noFill/>
        </p:spPr>
        <p:txBody>
          <a:bodyPr wrap="square" rtlCol="0">
            <a:spAutoFit/>
          </a:bodyPr>
          <a:lstStyle/>
          <a:p>
            <a:pPr algn="ctr"/>
            <a:r>
              <a:rPr lang="en-US" altLang="zh-CN" sz="1600" b="1" dirty="0"/>
              <a:t>Apollonius</a:t>
            </a:r>
            <a:r>
              <a:rPr lang="zh-CN" altLang="en-US" sz="1600" b="1" dirty="0"/>
              <a:t>图</a:t>
            </a:r>
          </a:p>
        </p:txBody>
      </p:sp>
      <p:sp>
        <p:nvSpPr>
          <p:cNvPr id="3" name="页脚占位符 2">
            <a:extLst>
              <a:ext uri="{FF2B5EF4-FFF2-40B4-BE49-F238E27FC236}">
                <a16:creationId xmlns:a16="http://schemas.microsoft.com/office/drawing/2014/main" id="{8084BEE5-6F37-43E2-83E3-0CD2BB36733F}"/>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142CEF32-A648-4216-AC23-5D6FC4721058}"/>
              </a:ext>
            </a:extLst>
          </p:cNvPr>
          <p:cNvSpPr>
            <a:spLocks noGrp="1"/>
          </p:cNvSpPr>
          <p:nvPr>
            <p:ph type="sldNum" sz="quarter" idx="12"/>
          </p:nvPr>
        </p:nvSpPr>
        <p:spPr/>
        <p:txBody>
          <a:bodyPr/>
          <a:lstStyle/>
          <a:p>
            <a:fld id="{D0FC60B1-B23A-446E-BCBA-080D485AE75B}" type="slidenum">
              <a:rPr lang="zh-CN" altLang="en-US" smtClean="0"/>
              <a:t>5</a:t>
            </a:fld>
            <a:endParaRPr lang="zh-CN" altLang="en-US"/>
          </a:p>
        </p:txBody>
      </p:sp>
    </p:spTree>
    <p:extLst>
      <p:ext uri="{BB962C8B-B14F-4D97-AF65-F5344CB8AC3E}">
        <p14:creationId xmlns:p14="http://schemas.microsoft.com/office/powerpoint/2010/main" val="93966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4927540"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研究意义</a:t>
            </a:r>
            <a:r>
              <a:rPr lang="zh-CN" altLang="en-US" dirty="0">
                <a:latin typeface="Calibri" panose="020F0502020204030204" pitchFamily="34" charset="0"/>
                <a:cs typeface="Calibri" panose="020F0502020204030204" pitchFamily="34" charset="0"/>
              </a:rPr>
              <a:t>（点云表面重建）</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AD9E5B9-EBE2-4C6E-8049-DACA9427AC17}"/>
              </a:ext>
            </a:extLst>
          </p:cNvPr>
          <p:cNvPicPr>
            <a:picLocks noChangeAspect="1"/>
          </p:cNvPicPr>
          <p:nvPr/>
        </p:nvPicPr>
        <p:blipFill>
          <a:blip r:embed="rId4"/>
          <a:stretch>
            <a:fillRect/>
          </a:stretch>
        </p:blipFill>
        <p:spPr>
          <a:xfrm>
            <a:off x="4243804" y="1600017"/>
            <a:ext cx="2936625" cy="2623980"/>
          </a:xfrm>
          <a:prstGeom prst="rect">
            <a:avLst/>
          </a:prstGeom>
        </p:spPr>
      </p:pic>
      <p:pic>
        <p:nvPicPr>
          <p:cNvPr id="5" name="图片 4">
            <a:extLst>
              <a:ext uri="{FF2B5EF4-FFF2-40B4-BE49-F238E27FC236}">
                <a16:creationId xmlns:a16="http://schemas.microsoft.com/office/drawing/2014/main" id="{F02C6BF3-B504-406E-A0F1-8E21C13B5DFD}"/>
              </a:ext>
            </a:extLst>
          </p:cNvPr>
          <p:cNvPicPr>
            <a:picLocks noChangeAspect="1"/>
          </p:cNvPicPr>
          <p:nvPr/>
        </p:nvPicPr>
        <p:blipFill>
          <a:blip r:embed="rId5"/>
          <a:stretch>
            <a:fillRect/>
          </a:stretch>
        </p:blipFill>
        <p:spPr>
          <a:xfrm>
            <a:off x="7729438" y="1723660"/>
            <a:ext cx="2936626" cy="2397066"/>
          </a:xfrm>
          <a:prstGeom prst="rect">
            <a:avLst/>
          </a:prstGeom>
        </p:spPr>
      </p:pic>
      <p:pic>
        <p:nvPicPr>
          <p:cNvPr id="9" name="图片 8">
            <a:extLst>
              <a:ext uri="{FF2B5EF4-FFF2-40B4-BE49-F238E27FC236}">
                <a16:creationId xmlns:a16="http://schemas.microsoft.com/office/drawing/2014/main" id="{D4A5A21C-50AC-40EC-A1A2-7581D8432512}"/>
              </a:ext>
            </a:extLst>
          </p:cNvPr>
          <p:cNvPicPr>
            <a:picLocks noChangeAspect="1"/>
          </p:cNvPicPr>
          <p:nvPr/>
        </p:nvPicPr>
        <p:blipFill rotWithShape="1">
          <a:blip r:embed="rId6"/>
          <a:srcRect l="7996" t="4288" r="9405" b="3832"/>
          <a:stretch/>
        </p:blipFill>
        <p:spPr>
          <a:xfrm>
            <a:off x="1048188" y="1703289"/>
            <a:ext cx="2603484" cy="2417437"/>
          </a:xfrm>
          <a:prstGeom prst="rect">
            <a:avLst/>
          </a:prstGeom>
        </p:spPr>
      </p:pic>
      <p:sp>
        <p:nvSpPr>
          <p:cNvPr id="10" name="文本框 9">
            <a:extLst>
              <a:ext uri="{FF2B5EF4-FFF2-40B4-BE49-F238E27FC236}">
                <a16:creationId xmlns:a16="http://schemas.microsoft.com/office/drawing/2014/main" id="{05E8D3FB-4852-4A00-8DB1-DD89A8B6B146}"/>
              </a:ext>
            </a:extLst>
          </p:cNvPr>
          <p:cNvSpPr txBox="1"/>
          <p:nvPr/>
        </p:nvSpPr>
        <p:spPr>
          <a:xfrm>
            <a:off x="1300294" y="4320330"/>
            <a:ext cx="1963023" cy="338554"/>
          </a:xfrm>
          <a:prstGeom prst="rect">
            <a:avLst/>
          </a:prstGeom>
          <a:noFill/>
        </p:spPr>
        <p:txBody>
          <a:bodyPr wrap="square" rtlCol="0">
            <a:spAutoFit/>
          </a:bodyPr>
          <a:lstStyle/>
          <a:p>
            <a:pPr algn="ctr"/>
            <a:r>
              <a:rPr lang="en-US" altLang="zh-CN" sz="1600" b="1" dirty="0"/>
              <a:t>(a) Origin</a:t>
            </a:r>
            <a:endParaRPr lang="zh-CN" altLang="en-US" sz="1600" b="1" dirty="0"/>
          </a:p>
        </p:txBody>
      </p:sp>
      <p:sp>
        <p:nvSpPr>
          <p:cNvPr id="15" name="文本框 14">
            <a:extLst>
              <a:ext uri="{FF2B5EF4-FFF2-40B4-BE49-F238E27FC236}">
                <a16:creationId xmlns:a16="http://schemas.microsoft.com/office/drawing/2014/main" id="{34E56A44-2FC6-49E7-BD45-61244CDA3772}"/>
              </a:ext>
            </a:extLst>
          </p:cNvPr>
          <p:cNvSpPr txBox="1"/>
          <p:nvPr/>
        </p:nvSpPr>
        <p:spPr>
          <a:xfrm>
            <a:off x="4767549" y="4320330"/>
            <a:ext cx="1963023" cy="338554"/>
          </a:xfrm>
          <a:prstGeom prst="rect">
            <a:avLst/>
          </a:prstGeom>
          <a:noFill/>
        </p:spPr>
        <p:txBody>
          <a:bodyPr wrap="square" rtlCol="0">
            <a:spAutoFit/>
          </a:bodyPr>
          <a:lstStyle/>
          <a:p>
            <a:pPr algn="ctr"/>
            <a:r>
              <a:rPr lang="en-US" altLang="zh-CN" sz="1600" b="1" dirty="0"/>
              <a:t>(b) Power crust</a:t>
            </a:r>
            <a:endParaRPr lang="zh-CN" altLang="en-US" sz="1600" b="1" dirty="0"/>
          </a:p>
        </p:txBody>
      </p:sp>
      <p:sp>
        <p:nvSpPr>
          <p:cNvPr id="16" name="文本框 15">
            <a:extLst>
              <a:ext uri="{FF2B5EF4-FFF2-40B4-BE49-F238E27FC236}">
                <a16:creationId xmlns:a16="http://schemas.microsoft.com/office/drawing/2014/main" id="{DD4E1F34-3B60-4AF2-9F1D-ECE5E1731260}"/>
              </a:ext>
            </a:extLst>
          </p:cNvPr>
          <p:cNvSpPr txBox="1"/>
          <p:nvPr/>
        </p:nvSpPr>
        <p:spPr>
          <a:xfrm>
            <a:off x="8214619" y="4303336"/>
            <a:ext cx="2310628" cy="338554"/>
          </a:xfrm>
          <a:prstGeom prst="rect">
            <a:avLst/>
          </a:prstGeom>
          <a:noFill/>
        </p:spPr>
        <p:txBody>
          <a:bodyPr wrap="square" rtlCol="0">
            <a:spAutoFit/>
          </a:bodyPr>
          <a:lstStyle/>
          <a:p>
            <a:pPr algn="ctr"/>
            <a:r>
              <a:rPr lang="en-US" altLang="zh-CN" sz="1600" b="1" dirty="0"/>
              <a:t>(c) Apollonius crust</a:t>
            </a:r>
            <a:endParaRPr lang="zh-CN" altLang="en-US" sz="1600" b="1" dirty="0"/>
          </a:p>
        </p:txBody>
      </p:sp>
      <p:sp>
        <p:nvSpPr>
          <p:cNvPr id="17" name="文本框 16">
            <a:extLst>
              <a:ext uri="{FF2B5EF4-FFF2-40B4-BE49-F238E27FC236}">
                <a16:creationId xmlns:a16="http://schemas.microsoft.com/office/drawing/2014/main" id="{D7D899BF-6127-49CE-B3D6-AA09455C891B}"/>
              </a:ext>
            </a:extLst>
          </p:cNvPr>
          <p:cNvSpPr txBox="1"/>
          <p:nvPr/>
        </p:nvSpPr>
        <p:spPr>
          <a:xfrm>
            <a:off x="1199626" y="5025006"/>
            <a:ext cx="9466438" cy="1354217"/>
          </a:xfrm>
          <a:prstGeom prst="rect">
            <a:avLst/>
          </a:prstGeom>
          <a:noFill/>
        </p:spPr>
        <p:txBody>
          <a:bodyPr wrap="square" rtlCol="0">
            <a:spAutoFit/>
          </a:bodyPr>
          <a:lstStyle/>
          <a:p>
            <a:r>
              <a:rPr lang="en-US" altLang="zh-CN" dirty="0"/>
              <a:t>Power crust</a:t>
            </a:r>
            <a:r>
              <a:rPr lang="zh-CN" altLang="en-US" dirty="0"/>
              <a:t>是点云重建的一个比较经典的算法，由于</a:t>
            </a:r>
            <a:r>
              <a:rPr lang="en-US" altLang="zh-CN" dirty="0"/>
              <a:t>power</a:t>
            </a:r>
            <a:r>
              <a:rPr lang="zh-CN" altLang="en-US" dirty="0"/>
              <a:t>图本身的原因，当采样点较为稀少时，很多细节不能完美的体现出来。</a:t>
            </a:r>
            <a:r>
              <a:rPr lang="en-US" altLang="zh-CN" dirty="0"/>
              <a:t>Apollonius</a:t>
            </a:r>
            <a:r>
              <a:rPr lang="zh-CN" altLang="en-US" dirty="0"/>
              <a:t>图的面是曲面的性质，应该可以更好的重建曲面。</a:t>
            </a:r>
            <a:endParaRPr lang="en-US" altLang="zh-CN" dirty="0"/>
          </a:p>
          <a:p>
            <a:r>
              <a:rPr lang="zh-CN" altLang="en-US" sz="1400" dirty="0"/>
              <a:t>（</a:t>
            </a:r>
            <a:r>
              <a:rPr lang="zh-CN" altLang="en-US" sz="1400" b="1" dirty="0"/>
              <a:t>注：</a:t>
            </a:r>
            <a:r>
              <a:rPr lang="zh-CN" altLang="en-US" sz="1400" dirty="0"/>
              <a:t>图（</a:t>
            </a:r>
            <a:r>
              <a:rPr lang="en-US" altLang="zh-CN" sz="1400" dirty="0"/>
              <a:t>c</a:t>
            </a:r>
            <a:r>
              <a:rPr lang="zh-CN" altLang="en-US" sz="1400" dirty="0"/>
              <a:t>）为我们的方法，但是目前由于算法的不鲁棒性，结果还是存在着问题。但是从其整体的效果来看，应该会比</a:t>
            </a:r>
            <a:r>
              <a:rPr lang="en-US" altLang="zh-CN" sz="1400" dirty="0"/>
              <a:t>power crust</a:t>
            </a:r>
            <a:r>
              <a:rPr lang="zh-CN" altLang="en-US" sz="1400" dirty="0"/>
              <a:t>能取得一个更好的结果。 ）</a:t>
            </a:r>
          </a:p>
        </p:txBody>
      </p:sp>
      <p:sp>
        <p:nvSpPr>
          <p:cNvPr id="2" name="页脚占位符 1">
            <a:extLst>
              <a:ext uri="{FF2B5EF4-FFF2-40B4-BE49-F238E27FC236}">
                <a16:creationId xmlns:a16="http://schemas.microsoft.com/office/drawing/2014/main" id="{F9DECD38-1017-453D-84CF-C9D0BB80CB26}"/>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3" name="灯片编号占位符 2">
            <a:extLst>
              <a:ext uri="{FF2B5EF4-FFF2-40B4-BE49-F238E27FC236}">
                <a16:creationId xmlns:a16="http://schemas.microsoft.com/office/drawing/2014/main" id="{AB7D8081-314D-4416-B5D7-EDCA909D2570}"/>
              </a:ext>
            </a:extLst>
          </p:cNvPr>
          <p:cNvSpPr>
            <a:spLocks noGrp="1"/>
          </p:cNvSpPr>
          <p:nvPr>
            <p:ph type="sldNum" sz="quarter" idx="12"/>
          </p:nvPr>
        </p:nvSpPr>
        <p:spPr/>
        <p:txBody>
          <a:bodyPr/>
          <a:lstStyle/>
          <a:p>
            <a:fld id="{D0FC60B1-B23A-446E-BCBA-080D485AE75B}" type="slidenum">
              <a:rPr lang="zh-CN" altLang="en-US" smtClean="0"/>
              <a:t>6</a:t>
            </a:fld>
            <a:endParaRPr lang="zh-CN" altLang="en-US"/>
          </a:p>
        </p:txBody>
      </p:sp>
      <p:sp>
        <p:nvSpPr>
          <p:cNvPr id="19" name="矩形: 圆角 18">
            <a:extLst>
              <a:ext uri="{FF2B5EF4-FFF2-40B4-BE49-F238E27FC236}">
                <a16:creationId xmlns:a16="http://schemas.microsoft.com/office/drawing/2014/main" id="{73A12ED8-3746-4E7F-B87C-B0B252DFAF21}"/>
              </a:ext>
            </a:extLst>
          </p:cNvPr>
          <p:cNvSpPr/>
          <p:nvPr/>
        </p:nvSpPr>
        <p:spPr>
          <a:xfrm>
            <a:off x="8214619" y="2774348"/>
            <a:ext cx="550415" cy="490491"/>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74820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6602876"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相关工作</a:t>
            </a:r>
            <a:r>
              <a:rPr lang="en-US" altLang="zh-CN" sz="2000"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Edge</a:t>
            </a:r>
            <a:r>
              <a:rPr lang="en-US" altLang="zh-CN" sz="2000" dirty="0">
                <a:latin typeface="Calibri" panose="020F0502020204030204" pitchFamily="34" charset="0"/>
                <a:cs typeface="Calibri" panose="020F0502020204030204" pitchFamily="34" charset="0"/>
              </a:rPr>
              <a:t>-tracing algorithm )</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内容占位符 4">
            <a:extLst>
              <a:ext uri="{FF2B5EF4-FFF2-40B4-BE49-F238E27FC236}">
                <a16:creationId xmlns:a16="http://schemas.microsoft.com/office/drawing/2014/main" id="{B304C8D6-DCD5-4FB6-ABD5-8762B8E400AA}"/>
              </a:ext>
            </a:extLst>
          </p:cNvPr>
          <p:cNvSpPr>
            <a:spLocks noGrp="1"/>
          </p:cNvSpPr>
          <p:nvPr>
            <p:ph idx="1"/>
          </p:nvPr>
        </p:nvSpPr>
        <p:spPr>
          <a:xfrm>
            <a:off x="838200" y="4340629"/>
            <a:ext cx="10515600" cy="1489720"/>
          </a:xfrm>
        </p:spPr>
        <p:txBody>
          <a:bodyPr>
            <a:normAutofit/>
          </a:bodyPr>
          <a:lstStyle/>
          <a:p>
            <a:r>
              <a:rPr lang="en-US" altLang="zh-CN" sz="2000" b="1" dirty="0"/>
              <a:t># step1:</a:t>
            </a:r>
            <a:r>
              <a:rPr lang="en-US" altLang="zh-CN" sz="2000" dirty="0"/>
              <a:t> </a:t>
            </a:r>
            <a:r>
              <a:rPr lang="zh-CN" altLang="en-US" sz="2000" dirty="0"/>
              <a:t>假设已经找到一个顶点，将延伸出的四条边存入队列中</a:t>
            </a:r>
            <a:endParaRPr lang="en-US" altLang="zh-CN" sz="2000" dirty="0"/>
          </a:p>
          <a:p>
            <a:r>
              <a:rPr lang="en-US" altLang="zh-CN" sz="2000" b="1" dirty="0"/>
              <a:t># step2:</a:t>
            </a:r>
            <a:r>
              <a:rPr lang="zh-CN" altLang="en-US" sz="2000" b="1" dirty="0"/>
              <a:t> </a:t>
            </a:r>
            <a:r>
              <a:rPr lang="zh-CN" altLang="en-US" sz="2000" dirty="0"/>
              <a:t>取出一条边，通过与其余的</a:t>
            </a:r>
            <a:r>
              <a:rPr lang="en-US" altLang="zh-CN" sz="2000" dirty="0"/>
              <a:t>n-4</a:t>
            </a:r>
            <a:r>
              <a:rPr lang="zh-CN" altLang="en-US" sz="2000" dirty="0"/>
              <a:t>个种子点计算得到边的另一个端点，也就是一个新的</a:t>
            </a:r>
            <a:r>
              <a:rPr lang="en-US" altLang="zh-CN" sz="2000" dirty="0"/>
              <a:t>Apollonius</a:t>
            </a:r>
            <a:r>
              <a:rPr lang="zh-CN" altLang="en-US" sz="2000" dirty="0"/>
              <a:t>图的顶点，将所对应的边推入队列中。</a:t>
            </a:r>
            <a:endParaRPr lang="en-US" altLang="zh-CN" sz="2000" dirty="0"/>
          </a:p>
          <a:p>
            <a:r>
              <a:rPr lang="en-US" altLang="zh-CN" sz="2000" b="1" dirty="0"/>
              <a:t># step3: </a:t>
            </a:r>
            <a:r>
              <a:rPr lang="zh-CN" altLang="en-US" sz="2000" dirty="0"/>
              <a:t>重复步骤二直到队列为空。</a:t>
            </a:r>
          </a:p>
        </p:txBody>
      </p:sp>
      <p:pic>
        <p:nvPicPr>
          <p:cNvPr id="13" name="图片 12">
            <a:extLst>
              <a:ext uri="{FF2B5EF4-FFF2-40B4-BE49-F238E27FC236}">
                <a16:creationId xmlns:a16="http://schemas.microsoft.com/office/drawing/2014/main" id="{35060C1B-CF02-4412-A88C-5F62EBBBB291}"/>
              </a:ext>
            </a:extLst>
          </p:cNvPr>
          <p:cNvPicPr>
            <a:picLocks noChangeAspect="1"/>
          </p:cNvPicPr>
          <p:nvPr/>
        </p:nvPicPr>
        <p:blipFill rotWithShape="1">
          <a:blip r:embed="rId4"/>
          <a:srcRect l="66481"/>
          <a:stretch/>
        </p:blipFill>
        <p:spPr>
          <a:xfrm>
            <a:off x="3485883" y="1346218"/>
            <a:ext cx="2288923" cy="2555945"/>
          </a:xfrm>
          <a:prstGeom prst="rect">
            <a:avLst/>
          </a:prstGeom>
        </p:spPr>
      </p:pic>
      <p:pic>
        <p:nvPicPr>
          <p:cNvPr id="14" name="图片 13">
            <a:extLst>
              <a:ext uri="{FF2B5EF4-FFF2-40B4-BE49-F238E27FC236}">
                <a16:creationId xmlns:a16="http://schemas.microsoft.com/office/drawing/2014/main" id="{86E0625C-2DD3-4853-BDFA-AB7ACEADE2DD}"/>
              </a:ext>
            </a:extLst>
          </p:cNvPr>
          <p:cNvPicPr>
            <a:picLocks noChangeAspect="1"/>
          </p:cNvPicPr>
          <p:nvPr/>
        </p:nvPicPr>
        <p:blipFill rotWithShape="1">
          <a:blip r:embed="rId4"/>
          <a:srcRect l="66481"/>
          <a:stretch/>
        </p:blipFill>
        <p:spPr>
          <a:xfrm>
            <a:off x="6644504" y="1346217"/>
            <a:ext cx="2288923" cy="2555945"/>
          </a:xfrm>
          <a:prstGeom prst="rect">
            <a:avLst/>
          </a:prstGeom>
        </p:spPr>
      </p:pic>
      <p:sp>
        <p:nvSpPr>
          <p:cNvPr id="3" name="椭圆 2">
            <a:extLst>
              <a:ext uri="{FF2B5EF4-FFF2-40B4-BE49-F238E27FC236}">
                <a16:creationId xmlns:a16="http://schemas.microsoft.com/office/drawing/2014/main" id="{CCC61CAC-8AC4-48E8-9D53-4E968108902F}"/>
              </a:ext>
            </a:extLst>
          </p:cNvPr>
          <p:cNvSpPr/>
          <p:nvPr/>
        </p:nvSpPr>
        <p:spPr>
          <a:xfrm>
            <a:off x="3943926" y="2624190"/>
            <a:ext cx="144000" cy="144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47C199C-12EA-4740-99F9-FE3648DBA195}"/>
              </a:ext>
            </a:extLst>
          </p:cNvPr>
          <p:cNvSpPr/>
          <p:nvPr/>
        </p:nvSpPr>
        <p:spPr>
          <a:xfrm>
            <a:off x="7421402" y="2553251"/>
            <a:ext cx="144000" cy="144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5CCADBE0-54EF-4879-81BA-1E7F673A4DAE}"/>
              </a:ext>
            </a:extLst>
          </p:cNvPr>
          <p:cNvSpPr/>
          <p:nvPr/>
        </p:nvSpPr>
        <p:spPr>
          <a:xfrm>
            <a:off x="7105475" y="2624189"/>
            <a:ext cx="144000" cy="144000"/>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F03249D-D42E-4AD2-B6CF-AD9D4A68D2C5}"/>
              </a:ext>
            </a:extLst>
          </p:cNvPr>
          <p:cNvSpPr txBox="1"/>
          <p:nvPr/>
        </p:nvSpPr>
        <p:spPr>
          <a:xfrm>
            <a:off x="4008581" y="3902162"/>
            <a:ext cx="1209965" cy="338554"/>
          </a:xfrm>
          <a:prstGeom prst="rect">
            <a:avLst/>
          </a:prstGeom>
          <a:noFill/>
        </p:spPr>
        <p:txBody>
          <a:bodyPr wrap="square" rtlCol="0">
            <a:spAutoFit/>
          </a:bodyPr>
          <a:lstStyle/>
          <a:p>
            <a:pPr algn="ctr"/>
            <a:r>
              <a:rPr lang="zh-CN" altLang="en-US" sz="1600" b="1" dirty="0"/>
              <a:t>（</a:t>
            </a:r>
            <a:r>
              <a:rPr lang="en-US" altLang="zh-CN" sz="1600" b="1" dirty="0"/>
              <a:t>a</a:t>
            </a:r>
            <a:r>
              <a:rPr lang="zh-CN" altLang="en-US" sz="1600" b="1" dirty="0"/>
              <a:t>）</a:t>
            </a:r>
          </a:p>
        </p:txBody>
      </p:sp>
      <p:sp>
        <p:nvSpPr>
          <p:cNvPr id="12" name="文本框 11">
            <a:extLst>
              <a:ext uri="{FF2B5EF4-FFF2-40B4-BE49-F238E27FC236}">
                <a16:creationId xmlns:a16="http://schemas.microsoft.com/office/drawing/2014/main" id="{DA6D4D2E-CBCC-45AC-9704-695801B57298}"/>
              </a:ext>
            </a:extLst>
          </p:cNvPr>
          <p:cNvSpPr txBox="1"/>
          <p:nvPr/>
        </p:nvSpPr>
        <p:spPr>
          <a:xfrm>
            <a:off x="7249475" y="3894739"/>
            <a:ext cx="1209965" cy="338554"/>
          </a:xfrm>
          <a:prstGeom prst="rect">
            <a:avLst/>
          </a:prstGeom>
          <a:noFill/>
        </p:spPr>
        <p:txBody>
          <a:bodyPr wrap="square" rtlCol="0">
            <a:spAutoFit/>
          </a:bodyPr>
          <a:lstStyle/>
          <a:p>
            <a:pPr algn="ctr"/>
            <a:r>
              <a:rPr lang="zh-CN" altLang="en-US" sz="1600" b="1" dirty="0"/>
              <a:t>（</a:t>
            </a:r>
            <a:r>
              <a:rPr lang="en-US" altLang="zh-CN" sz="1600" b="1" dirty="0"/>
              <a:t>b</a:t>
            </a:r>
            <a:r>
              <a:rPr lang="zh-CN" altLang="en-US" sz="1600" b="1" dirty="0"/>
              <a:t>）</a:t>
            </a:r>
          </a:p>
        </p:txBody>
      </p:sp>
      <p:sp>
        <p:nvSpPr>
          <p:cNvPr id="4" name="页脚占位符 3">
            <a:extLst>
              <a:ext uri="{FF2B5EF4-FFF2-40B4-BE49-F238E27FC236}">
                <a16:creationId xmlns:a16="http://schemas.microsoft.com/office/drawing/2014/main" id="{563CEC8A-30F7-41BE-BA4D-6754785AA162}"/>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9" name="灯片编号占位符 8">
            <a:extLst>
              <a:ext uri="{FF2B5EF4-FFF2-40B4-BE49-F238E27FC236}">
                <a16:creationId xmlns:a16="http://schemas.microsoft.com/office/drawing/2014/main" id="{F9E57173-5F87-4E24-93CE-1EB298FFBF95}"/>
              </a:ext>
            </a:extLst>
          </p:cNvPr>
          <p:cNvSpPr>
            <a:spLocks noGrp="1"/>
          </p:cNvSpPr>
          <p:nvPr>
            <p:ph type="sldNum" sz="quarter" idx="12"/>
          </p:nvPr>
        </p:nvSpPr>
        <p:spPr/>
        <p:txBody>
          <a:bodyPr/>
          <a:lstStyle/>
          <a:p>
            <a:fld id="{D0FC60B1-B23A-446E-BCBA-080D485AE75B}" type="slidenum">
              <a:rPr lang="zh-CN" altLang="en-US" smtClean="0"/>
              <a:t>7</a:t>
            </a:fld>
            <a:endParaRPr lang="zh-CN" altLang="en-US"/>
          </a:p>
        </p:txBody>
      </p:sp>
      <p:sp>
        <p:nvSpPr>
          <p:cNvPr id="10" name="文本框 9">
            <a:extLst>
              <a:ext uri="{FF2B5EF4-FFF2-40B4-BE49-F238E27FC236}">
                <a16:creationId xmlns:a16="http://schemas.microsoft.com/office/drawing/2014/main" id="{1FE25F8D-2420-4727-B3EC-8EF23895E8CF}"/>
              </a:ext>
            </a:extLst>
          </p:cNvPr>
          <p:cNvSpPr txBox="1"/>
          <p:nvPr/>
        </p:nvSpPr>
        <p:spPr>
          <a:xfrm>
            <a:off x="922789" y="6017796"/>
            <a:ext cx="10461497" cy="553998"/>
          </a:xfrm>
          <a:prstGeom prst="rect">
            <a:avLst/>
          </a:prstGeom>
          <a:noFill/>
        </p:spPr>
        <p:txBody>
          <a:bodyPr wrap="square" rtlCol="0">
            <a:spAutoFit/>
          </a:bodyPr>
          <a:lstStyle/>
          <a:p>
            <a:r>
              <a:rPr lang="en-US" altLang="zh-CN" sz="1200" b="0" i="1" dirty="0">
                <a:solidFill>
                  <a:srgbClr val="111111"/>
                </a:solidFill>
                <a:effectLst/>
                <a:latin typeface="Roboto"/>
              </a:rPr>
              <a:t>Edge-tracing algorithm for Euclidean Voronoi diagram of 3D spheres </a:t>
            </a:r>
            <a:r>
              <a:rPr lang="zh-CN" altLang="en-US" sz="1200" b="0" i="1" dirty="0">
                <a:solidFill>
                  <a:srgbClr val="111111"/>
                </a:solidFill>
                <a:effectLst/>
                <a:latin typeface="Roboto"/>
              </a:rPr>
              <a:t>（</a:t>
            </a:r>
            <a:r>
              <a:rPr lang="en-US" altLang="zh-CN" sz="1200" b="0" i="1" dirty="0" err="1">
                <a:solidFill>
                  <a:srgbClr val="111111"/>
                </a:solidFill>
                <a:effectLst/>
                <a:latin typeface="Roboto"/>
              </a:rPr>
              <a:t>kim</a:t>
            </a:r>
            <a:r>
              <a:rPr lang="en-US" altLang="zh-CN" sz="1200" b="0" i="1" dirty="0">
                <a:solidFill>
                  <a:srgbClr val="111111"/>
                </a:solidFill>
                <a:effectLst/>
                <a:latin typeface="Roboto"/>
              </a:rPr>
              <a:t> et al ., 2004</a:t>
            </a:r>
            <a:r>
              <a:rPr lang="zh-CN" altLang="en-US" sz="1200" b="0" i="1" dirty="0">
                <a:solidFill>
                  <a:srgbClr val="111111"/>
                </a:solidFill>
                <a:effectLst/>
                <a:latin typeface="Roboto"/>
              </a:rPr>
              <a:t>）</a:t>
            </a:r>
            <a:endParaRPr lang="en-US" altLang="zh-CN" sz="1200" b="0" i="1" dirty="0">
              <a:solidFill>
                <a:srgbClr val="111111"/>
              </a:solidFill>
              <a:effectLst/>
              <a:latin typeface="Roboto"/>
            </a:endParaRPr>
          </a:p>
          <a:p>
            <a:endParaRPr lang="zh-CN" altLang="en-US" dirty="0"/>
          </a:p>
        </p:txBody>
      </p:sp>
    </p:spTree>
    <p:extLst>
      <p:ext uri="{BB962C8B-B14F-4D97-AF65-F5344CB8AC3E}">
        <p14:creationId xmlns:p14="http://schemas.microsoft.com/office/powerpoint/2010/main" val="408839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02599" y="306865"/>
            <a:ext cx="10022648"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相关工作</a:t>
            </a:r>
            <a:r>
              <a:rPr lang="en-US" altLang="zh-CN" sz="2000"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Region-expansion </a:t>
            </a:r>
            <a:r>
              <a:rPr lang="en-US" altLang="zh-CN" sz="2000" dirty="0">
                <a:latin typeface="Calibri" panose="020F0502020204030204" pitchFamily="34" charset="0"/>
                <a:cs typeface="Calibri" panose="020F0502020204030204" pitchFamily="34" charset="0"/>
              </a:rPr>
              <a:t>algorithm )</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内容占位符 1">
            <a:extLst>
              <a:ext uri="{FF2B5EF4-FFF2-40B4-BE49-F238E27FC236}">
                <a16:creationId xmlns:a16="http://schemas.microsoft.com/office/drawing/2014/main" id="{4D4A3F29-6675-4A98-A133-0079D5E4CD95}"/>
              </a:ext>
            </a:extLst>
          </p:cNvPr>
          <p:cNvPicPr>
            <a:picLocks noGrp="1" noChangeAspect="1"/>
          </p:cNvPicPr>
          <p:nvPr>
            <p:ph idx="1"/>
          </p:nvPr>
        </p:nvPicPr>
        <p:blipFill>
          <a:blip r:embed="rId4"/>
          <a:stretch>
            <a:fillRect/>
          </a:stretch>
        </p:blipFill>
        <p:spPr>
          <a:xfrm>
            <a:off x="1365031" y="1421714"/>
            <a:ext cx="4132270" cy="3021445"/>
          </a:xfrm>
          <a:prstGeom prst="rect">
            <a:avLst/>
          </a:prstGeom>
        </p:spPr>
      </p:pic>
      <p:pic>
        <p:nvPicPr>
          <p:cNvPr id="3" name="图片 2">
            <a:extLst>
              <a:ext uri="{FF2B5EF4-FFF2-40B4-BE49-F238E27FC236}">
                <a16:creationId xmlns:a16="http://schemas.microsoft.com/office/drawing/2014/main" id="{5DC05FD3-78F1-44BB-AC93-D7BD4CC9155E}"/>
              </a:ext>
            </a:extLst>
          </p:cNvPr>
          <p:cNvPicPr>
            <a:picLocks noChangeAspect="1"/>
          </p:cNvPicPr>
          <p:nvPr/>
        </p:nvPicPr>
        <p:blipFill>
          <a:blip r:embed="rId5"/>
          <a:stretch>
            <a:fillRect/>
          </a:stretch>
        </p:blipFill>
        <p:spPr>
          <a:xfrm>
            <a:off x="7778531" y="1352739"/>
            <a:ext cx="3176235" cy="5084618"/>
          </a:xfrm>
          <a:prstGeom prst="rect">
            <a:avLst/>
          </a:prstGeom>
        </p:spPr>
      </p:pic>
      <p:sp>
        <p:nvSpPr>
          <p:cNvPr id="4" name="文本框 3">
            <a:extLst>
              <a:ext uri="{FF2B5EF4-FFF2-40B4-BE49-F238E27FC236}">
                <a16:creationId xmlns:a16="http://schemas.microsoft.com/office/drawing/2014/main" id="{CEE520CD-F544-4D3C-A886-5F12AB2CC120}"/>
              </a:ext>
            </a:extLst>
          </p:cNvPr>
          <p:cNvSpPr txBox="1"/>
          <p:nvPr/>
        </p:nvSpPr>
        <p:spPr>
          <a:xfrm>
            <a:off x="1163672" y="4720417"/>
            <a:ext cx="4744894" cy="92333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#step1:   </a:t>
            </a:r>
            <a:r>
              <a:rPr lang="zh-CN" altLang="en-US" dirty="0"/>
              <a:t>计算</a:t>
            </a:r>
            <a:r>
              <a:rPr lang="en-US" altLang="zh-CN" dirty="0"/>
              <a:t>Voronoi </a:t>
            </a:r>
            <a:r>
              <a:rPr lang="zh-CN" altLang="en-US" dirty="0"/>
              <a:t>图；</a:t>
            </a:r>
            <a:endParaRPr lang="en-US" altLang="zh-CN" dirty="0"/>
          </a:p>
          <a:p>
            <a:pPr marL="285750" indent="-285750">
              <a:buFont typeface="Arial" panose="020B0604020202020204" pitchFamily="34" charset="0"/>
              <a:buChar char="•"/>
            </a:pPr>
            <a:r>
              <a:rPr lang="en-US" altLang="zh-CN" b="1" dirty="0"/>
              <a:t>#step2</a:t>
            </a:r>
            <a:r>
              <a:rPr lang="zh-CN" altLang="en-US" b="1" dirty="0"/>
              <a:t>：</a:t>
            </a:r>
            <a:r>
              <a:rPr lang="zh-CN" altLang="en-US" dirty="0"/>
              <a:t>依次扩展每个</a:t>
            </a:r>
            <a:r>
              <a:rPr lang="en-US" altLang="zh-CN" dirty="0"/>
              <a:t>site</a:t>
            </a:r>
            <a:r>
              <a:rPr lang="zh-CN" altLang="en-US" dirty="0"/>
              <a:t>所在的区域直到每个</a:t>
            </a:r>
            <a:r>
              <a:rPr lang="en-US" altLang="zh-CN" dirty="0"/>
              <a:t>site</a:t>
            </a:r>
            <a:r>
              <a:rPr lang="zh-CN" altLang="en-US" dirty="0"/>
              <a:t>达到指定的权重。</a:t>
            </a:r>
          </a:p>
        </p:txBody>
      </p:sp>
      <p:sp>
        <p:nvSpPr>
          <p:cNvPr id="5" name="页脚占位符 4">
            <a:extLst>
              <a:ext uri="{FF2B5EF4-FFF2-40B4-BE49-F238E27FC236}">
                <a16:creationId xmlns:a16="http://schemas.microsoft.com/office/drawing/2014/main" id="{75B89D10-6376-40CC-94FF-5E44DE63BD1E}"/>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9" name="灯片编号占位符 8">
            <a:extLst>
              <a:ext uri="{FF2B5EF4-FFF2-40B4-BE49-F238E27FC236}">
                <a16:creationId xmlns:a16="http://schemas.microsoft.com/office/drawing/2014/main" id="{5B9EF4E4-84A9-43D5-9925-8C65D0E4E125}"/>
              </a:ext>
            </a:extLst>
          </p:cNvPr>
          <p:cNvSpPr>
            <a:spLocks noGrp="1"/>
          </p:cNvSpPr>
          <p:nvPr>
            <p:ph type="sldNum" sz="quarter" idx="12"/>
          </p:nvPr>
        </p:nvSpPr>
        <p:spPr/>
        <p:txBody>
          <a:bodyPr/>
          <a:lstStyle/>
          <a:p>
            <a:fld id="{D0FC60B1-B23A-446E-BCBA-080D485AE75B}" type="slidenum">
              <a:rPr lang="zh-CN" altLang="en-US" smtClean="0"/>
              <a:t>8</a:t>
            </a:fld>
            <a:endParaRPr lang="zh-CN" altLang="en-US"/>
          </a:p>
        </p:txBody>
      </p:sp>
      <p:sp>
        <p:nvSpPr>
          <p:cNvPr id="10" name="文本框 9">
            <a:extLst>
              <a:ext uri="{FF2B5EF4-FFF2-40B4-BE49-F238E27FC236}">
                <a16:creationId xmlns:a16="http://schemas.microsoft.com/office/drawing/2014/main" id="{69B9E8AC-9135-4618-8E70-CC256E1E8E79}"/>
              </a:ext>
            </a:extLst>
          </p:cNvPr>
          <p:cNvSpPr txBox="1"/>
          <p:nvPr/>
        </p:nvSpPr>
        <p:spPr>
          <a:xfrm>
            <a:off x="477473" y="5894685"/>
            <a:ext cx="7122253" cy="461665"/>
          </a:xfrm>
          <a:prstGeom prst="rect">
            <a:avLst/>
          </a:prstGeom>
          <a:noFill/>
        </p:spPr>
        <p:txBody>
          <a:bodyPr wrap="square" rtlCol="0">
            <a:spAutoFit/>
          </a:bodyPr>
          <a:lstStyle/>
          <a:p>
            <a:r>
              <a:rPr lang="en-US" altLang="zh-CN" sz="1200" b="1" i="1" dirty="0"/>
              <a:t>Region-Expansion for the Construction of the Voronoi Diagram for Spheres in 3D </a:t>
            </a:r>
            <a:r>
              <a:rPr lang="zh-CN" altLang="en-US" sz="1200" b="1" i="1" dirty="0">
                <a:solidFill>
                  <a:srgbClr val="111111"/>
                </a:solidFill>
                <a:effectLst/>
                <a:latin typeface="Roboto"/>
              </a:rPr>
              <a:t>（</a:t>
            </a:r>
            <a:r>
              <a:rPr lang="en-US" altLang="zh-CN" sz="1200" b="1" i="1" dirty="0" err="1">
                <a:solidFill>
                  <a:srgbClr val="111111"/>
                </a:solidFill>
                <a:effectLst/>
                <a:latin typeface="Roboto"/>
              </a:rPr>
              <a:t>kim</a:t>
            </a:r>
            <a:r>
              <a:rPr lang="en-US" altLang="zh-CN" sz="1200" b="1" i="1" dirty="0">
                <a:solidFill>
                  <a:srgbClr val="111111"/>
                </a:solidFill>
                <a:effectLst/>
                <a:latin typeface="Roboto"/>
              </a:rPr>
              <a:t> et al ., 2004</a:t>
            </a:r>
            <a:r>
              <a:rPr lang="zh-CN" altLang="en-US" sz="1200" b="1" i="1" dirty="0">
                <a:solidFill>
                  <a:srgbClr val="111111"/>
                </a:solidFill>
                <a:effectLst/>
                <a:latin typeface="Roboto"/>
              </a:rPr>
              <a:t>）</a:t>
            </a:r>
            <a:endParaRPr lang="en-US" altLang="zh-CN" sz="1200" b="1" i="1" dirty="0">
              <a:solidFill>
                <a:srgbClr val="111111"/>
              </a:solidFill>
              <a:effectLst/>
              <a:latin typeface="Roboto"/>
            </a:endParaRPr>
          </a:p>
          <a:p>
            <a:endParaRPr lang="zh-CN" altLang="en-US" sz="1200" dirty="0"/>
          </a:p>
        </p:txBody>
      </p:sp>
    </p:spTree>
    <p:extLst>
      <p:ext uri="{BB962C8B-B14F-4D97-AF65-F5344CB8AC3E}">
        <p14:creationId xmlns:p14="http://schemas.microsoft.com/office/powerpoint/2010/main" val="134723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5b0988e595225.cdn.sohucs.com/images/20180622/b79ce3ad11164b17856fe5262b157534.jpeg">
            <a:extLst>
              <a:ext uri="{FF2B5EF4-FFF2-40B4-BE49-F238E27FC236}">
                <a16:creationId xmlns:a16="http://schemas.microsoft.com/office/drawing/2014/main" id="{F0B32AB8-4BEC-4422-8CFB-CAB778BEBA6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581" t="19674" r="62331" b="23093"/>
          <a:stretch/>
        </p:blipFill>
        <p:spPr bwMode="auto">
          <a:xfrm>
            <a:off x="10525247" y="217378"/>
            <a:ext cx="859039" cy="83936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4682870-ED84-435A-940C-FB38DEED3BFD}"/>
              </a:ext>
            </a:extLst>
          </p:cNvPr>
          <p:cNvSpPr txBox="1"/>
          <p:nvPr/>
        </p:nvSpPr>
        <p:spPr>
          <a:xfrm>
            <a:off x="515671" y="288392"/>
            <a:ext cx="3941088" cy="707886"/>
          </a:xfrm>
          <a:prstGeom prst="rect">
            <a:avLst/>
          </a:prstGeom>
          <a:noFill/>
        </p:spPr>
        <p:txBody>
          <a:bodyPr wrap="square" rtlCol="0">
            <a:spAutoFit/>
          </a:bodyPr>
          <a:lstStyle/>
          <a:p>
            <a:r>
              <a:rPr lang="zh-CN" altLang="en-US" sz="4000" b="1" dirty="0">
                <a:latin typeface="Calibri" panose="020F0502020204030204" pitchFamily="34" charset="0"/>
                <a:cs typeface="Calibri" panose="020F0502020204030204" pitchFamily="34" charset="0"/>
              </a:rPr>
              <a:t>研究难点</a:t>
            </a:r>
            <a:r>
              <a:rPr lang="zh-CN" altLang="en-US" dirty="0">
                <a:latin typeface="Calibri" panose="020F0502020204030204" pitchFamily="34" charset="0"/>
                <a:cs typeface="Calibri" panose="020F0502020204030204" pitchFamily="34" charset="0"/>
              </a:rPr>
              <a:t>（</a:t>
            </a:r>
            <a:r>
              <a:rPr lang="en-US" altLang="zh-CN" dirty="0">
                <a:latin typeface="Calibri" panose="020F0502020204030204" pitchFamily="34" charset="0"/>
                <a:cs typeface="Calibri" panose="020F0502020204030204" pitchFamily="34" charset="0"/>
              </a:rPr>
              <a:t>Apollonius</a:t>
            </a:r>
            <a:r>
              <a:rPr lang="zh-CN" altLang="en-US" dirty="0">
                <a:latin typeface="Calibri" panose="020F0502020204030204" pitchFamily="34" charset="0"/>
                <a:cs typeface="Calibri" panose="020F0502020204030204" pitchFamily="34" charset="0"/>
              </a:rPr>
              <a:t>顶点）</a:t>
            </a:r>
            <a:endParaRPr lang="en-US" altLang="zh-CN" sz="4000" dirty="0">
              <a:latin typeface="Calibri" panose="020F0502020204030204" pitchFamily="34" charset="0"/>
              <a:cs typeface="Calibri" panose="020F0502020204030204" pitchFamily="34" charset="0"/>
            </a:endParaRPr>
          </a:p>
        </p:txBody>
      </p:sp>
      <p:sp>
        <p:nvSpPr>
          <p:cNvPr id="8" name="矩形 7">
            <a:extLst>
              <a:ext uri="{FF2B5EF4-FFF2-40B4-BE49-F238E27FC236}">
                <a16:creationId xmlns:a16="http://schemas.microsoft.com/office/drawing/2014/main" id="{3D8A0585-AEB6-4205-BA83-83241F1FF02A}"/>
              </a:ext>
            </a:extLst>
          </p:cNvPr>
          <p:cNvSpPr/>
          <p:nvPr/>
        </p:nvSpPr>
        <p:spPr>
          <a:xfrm>
            <a:off x="502599" y="1098737"/>
            <a:ext cx="11059487" cy="45719"/>
          </a:xfrm>
          <a:prstGeom prst="rect">
            <a:avLst/>
          </a:prstGeom>
          <a:solidFill>
            <a:srgbClr val="9C0C13"/>
          </a:solidFill>
          <a:ln>
            <a:solidFill>
              <a:srgbClr val="9C22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C2DDF6FE-36BD-4501-84D9-17B1FBB11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818" y="1461575"/>
            <a:ext cx="2449237" cy="2449237"/>
          </a:xfrm>
          <a:prstGeom prst="rect">
            <a:avLst/>
          </a:prstGeom>
        </p:spPr>
      </p:pic>
      <p:pic>
        <p:nvPicPr>
          <p:cNvPr id="9" name="图片 8">
            <a:extLst>
              <a:ext uri="{FF2B5EF4-FFF2-40B4-BE49-F238E27FC236}">
                <a16:creationId xmlns:a16="http://schemas.microsoft.com/office/drawing/2014/main" id="{5A2866FE-4A37-4D94-A38F-D683DA858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4328" y="1461575"/>
            <a:ext cx="2449237" cy="2449237"/>
          </a:xfrm>
          <a:prstGeom prst="rect">
            <a:avLst/>
          </a:prstGeom>
        </p:spPr>
      </p:pic>
      <p:sp>
        <p:nvSpPr>
          <p:cNvPr id="10" name="文本框 9">
            <a:extLst>
              <a:ext uri="{FF2B5EF4-FFF2-40B4-BE49-F238E27FC236}">
                <a16:creationId xmlns:a16="http://schemas.microsoft.com/office/drawing/2014/main" id="{D8AD1FC9-5001-4AB6-B1BE-C61F29820FE0}"/>
              </a:ext>
            </a:extLst>
          </p:cNvPr>
          <p:cNvSpPr txBox="1"/>
          <p:nvPr/>
        </p:nvSpPr>
        <p:spPr>
          <a:xfrm>
            <a:off x="3195782" y="3823855"/>
            <a:ext cx="1339273" cy="338554"/>
          </a:xfrm>
          <a:prstGeom prst="rect">
            <a:avLst/>
          </a:prstGeom>
          <a:noFill/>
        </p:spPr>
        <p:txBody>
          <a:bodyPr wrap="square" rtlCol="0">
            <a:spAutoFit/>
          </a:bodyPr>
          <a:lstStyle/>
          <a:p>
            <a:pPr algn="ctr"/>
            <a:r>
              <a:rPr lang="en-US" altLang="zh-CN" sz="1600" b="1" dirty="0"/>
              <a:t>(a)</a:t>
            </a:r>
            <a:endParaRPr lang="zh-CN" altLang="en-US" sz="1600" b="1" dirty="0"/>
          </a:p>
        </p:txBody>
      </p:sp>
      <p:sp>
        <p:nvSpPr>
          <p:cNvPr id="11" name="文本框 10">
            <a:extLst>
              <a:ext uri="{FF2B5EF4-FFF2-40B4-BE49-F238E27FC236}">
                <a16:creationId xmlns:a16="http://schemas.microsoft.com/office/drawing/2014/main" id="{52B7E0DD-6F47-4757-BC27-490BA2D98B48}"/>
              </a:ext>
            </a:extLst>
          </p:cNvPr>
          <p:cNvSpPr txBox="1"/>
          <p:nvPr/>
        </p:nvSpPr>
        <p:spPr>
          <a:xfrm>
            <a:off x="6386945" y="3823855"/>
            <a:ext cx="1339273" cy="338554"/>
          </a:xfrm>
          <a:prstGeom prst="rect">
            <a:avLst/>
          </a:prstGeom>
          <a:noFill/>
        </p:spPr>
        <p:txBody>
          <a:bodyPr wrap="square" rtlCol="0">
            <a:spAutoFit/>
          </a:bodyPr>
          <a:lstStyle/>
          <a:p>
            <a:pPr algn="ctr"/>
            <a:r>
              <a:rPr lang="en-US" altLang="zh-CN" sz="1600" b="1" dirty="0"/>
              <a:t>(b)</a:t>
            </a:r>
            <a:endParaRPr lang="zh-CN" altLang="en-US" sz="1600" b="1" dirty="0"/>
          </a:p>
        </p:txBody>
      </p:sp>
      <p:sp>
        <p:nvSpPr>
          <p:cNvPr id="12" name="文本框 11">
            <a:extLst>
              <a:ext uri="{FF2B5EF4-FFF2-40B4-BE49-F238E27FC236}">
                <a16:creationId xmlns:a16="http://schemas.microsoft.com/office/drawing/2014/main" id="{D974F7BD-77A2-45B7-BA16-6E1FA5C581A3}"/>
              </a:ext>
            </a:extLst>
          </p:cNvPr>
          <p:cNvSpPr txBox="1"/>
          <p:nvPr/>
        </p:nvSpPr>
        <p:spPr>
          <a:xfrm>
            <a:off x="1939636" y="4839855"/>
            <a:ext cx="6994639" cy="112351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如何确定哪四个种子点可以生成一个</a:t>
            </a:r>
            <a:r>
              <a:rPr lang="en-US" altLang="zh-CN" dirty="0"/>
              <a:t>Apollonius</a:t>
            </a:r>
            <a:r>
              <a:rPr lang="zh-CN" altLang="en-US" dirty="0"/>
              <a:t>图的顶点。</a:t>
            </a:r>
            <a:endParaRPr lang="en-US" altLang="zh-CN" dirty="0"/>
          </a:p>
          <a:p>
            <a:pPr marL="285750" indent="-285750">
              <a:lnSpc>
                <a:spcPct val="200000"/>
              </a:lnSpc>
              <a:buFont typeface="Arial" panose="020B0604020202020204" pitchFamily="34" charset="0"/>
              <a:buChar char="•"/>
            </a:pPr>
            <a:r>
              <a:rPr lang="zh-CN" altLang="en-US" dirty="0"/>
              <a:t>计算四个种子点最终会生成几个顶点。</a:t>
            </a:r>
          </a:p>
        </p:txBody>
      </p:sp>
      <p:sp>
        <p:nvSpPr>
          <p:cNvPr id="2" name="页脚占位符 1">
            <a:extLst>
              <a:ext uri="{FF2B5EF4-FFF2-40B4-BE49-F238E27FC236}">
                <a16:creationId xmlns:a16="http://schemas.microsoft.com/office/drawing/2014/main" id="{A56C47D5-E6F9-424E-A7B8-3314A445AC60}"/>
              </a:ext>
            </a:extLst>
          </p:cNvPr>
          <p:cNvSpPr>
            <a:spLocks noGrp="1"/>
          </p:cNvSpPr>
          <p:nvPr>
            <p:ph type="ftr" sz="quarter" idx="11"/>
          </p:nvPr>
        </p:nvSpPr>
        <p:spPr/>
        <p:txBody>
          <a:bodyPr/>
          <a:lstStyle/>
          <a:p>
            <a:r>
              <a:rPr lang="zh-CN" altLang="en-US"/>
              <a:t>山东大学计算机学院交叉研究中心（</a:t>
            </a:r>
            <a:r>
              <a:rPr lang="en-US" altLang="zh-CN"/>
              <a:t>IRC</a:t>
            </a:r>
            <a:r>
              <a:rPr lang="zh-CN" altLang="en-US"/>
              <a:t>）</a:t>
            </a:r>
          </a:p>
        </p:txBody>
      </p:sp>
      <p:sp>
        <p:nvSpPr>
          <p:cNvPr id="4" name="灯片编号占位符 3">
            <a:extLst>
              <a:ext uri="{FF2B5EF4-FFF2-40B4-BE49-F238E27FC236}">
                <a16:creationId xmlns:a16="http://schemas.microsoft.com/office/drawing/2014/main" id="{CA2B28F1-8FB6-4731-B1E2-3A8380CD8C5F}"/>
              </a:ext>
            </a:extLst>
          </p:cNvPr>
          <p:cNvSpPr>
            <a:spLocks noGrp="1"/>
          </p:cNvSpPr>
          <p:nvPr>
            <p:ph type="sldNum" sz="quarter" idx="12"/>
          </p:nvPr>
        </p:nvSpPr>
        <p:spPr/>
        <p:txBody>
          <a:bodyPr/>
          <a:lstStyle/>
          <a:p>
            <a:fld id="{D0FC60B1-B23A-446E-BCBA-080D485AE75B}" type="slidenum">
              <a:rPr lang="zh-CN" altLang="en-US" smtClean="0"/>
              <a:t>9</a:t>
            </a:fld>
            <a:endParaRPr lang="zh-CN" altLang="en-US"/>
          </a:p>
        </p:txBody>
      </p:sp>
    </p:spTree>
    <p:extLst>
      <p:ext uri="{BB962C8B-B14F-4D97-AF65-F5344CB8AC3E}">
        <p14:creationId xmlns:p14="http://schemas.microsoft.com/office/powerpoint/2010/main" val="27267178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1713</TotalTime>
  <Words>1557</Words>
  <Application>Microsoft Office PowerPoint</Application>
  <PresentationFormat>宽屏</PresentationFormat>
  <Paragraphs>139</Paragraphs>
  <Slides>16</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Roboto</vt:lpstr>
      <vt:lpstr>等线</vt:lpstr>
      <vt:lpstr>等线 Light</vt:lpstr>
      <vt:lpstr>楷体</vt:lpstr>
      <vt:lpstr>Arial</vt:lpstr>
      <vt:lpstr>Calibri</vt:lpstr>
      <vt:lpstr>Cambria Math</vt:lpstr>
      <vt:lpstr>Office 主题​​</vt:lpstr>
      <vt:lpstr>三维Apollonius图的快速计算与应用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带模型的点云的实例分割</dc:title>
  <dc:creator>睿 王</dc:creator>
  <cp:lastModifiedBy>huihui wang</cp:lastModifiedBy>
  <cp:revision>306</cp:revision>
  <dcterms:created xsi:type="dcterms:W3CDTF">2020-06-29T11:59:28Z</dcterms:created>
  <dcterms:modified xsi:type="dcterms:W3CDTF">2020-07-04T02:40:52Z</dcterms:modified>
</cp:coreProperties>
</file>